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17" r:id="rId3"/>
    <p:sldId id="315" r:id="rId4"/>
    <p:sldId id="316" r:id="rId5"/>
    <p:sldId id="288" r:id="rId6"/>
    <p:sldId id="314" r:id="rId7"/>
    <p:sldId id="318" r:id="rId8"/>
    <p:sldId id="319" r:id="rId9"/>
    <p:sldId id="320" r:id="rId10"/>
    <p:sldId id="321" r:id="rId11"/>
    <p:sldId id="301" r:id="rId12"/>
    <p:sldId id="299" r:id="rId13"/>
    <p:sldId id="336" r:id="rId14"/>
    <p:sldId id="300" r:id="rId15"/>
    <p:sldId id="287" r:id="rId16"/>
    <p:sldId id="289" r:id="rId17"/>
    <p:sldId id="307" r:id="rId18"/>
    <p:sldId id="295" r:id="rId19"/>
    <p:sldId id="323" r:id="rId20"/>
    <p:sldId id="332" r:id="rId21"/>
    <p:sldId id="334" r:id="rId22"/>
    <p:sldId id="331" r:id="rId23"/>
    <p:sldId id="312" r:id="rId24"/>
    <p:sldId id="311" r:id="rId25"/>
    <p:sldId id="282" r:id="rId26"/>
    <p:sldId id="308" r:id="rId27"/>
    <p:sldId id="322" r:id="rId28"/>
    <p:sldId id="298" r:id="rId29"/>
    <p:sldId id="333" r:id="rId30"/>
    <p:sldId id="304" r:id="rId31"/>
    <p:sldId id="335" r:id="rId32"/>
    <p:sldId id="310" r:id="rId33"/>
    <p:sldId id="305" r:id="rId34"/>
    <p:sldId id="328" r:id="rId35"/>
    <p:sldId id="306" r:id="rId36"/>
    <p:sldId id="330" r:id="rId37"/>
    <p:sldId id="294"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showGuides="1">
      <p:cViewPr varScale="1">
        <p:scale>
          <a:sx n="106" d="100"/>
          <a:sy n="106" d="100"/>
        </p:scale>
        <p:origin x="174" y="11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orsah_Akumfi\Downloads\Schoharie_202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orsah_Akumfi\Downloads\Schoharie_202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orsah_Akumfi\Downloads\Schoharie_202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orsah_Akumfi\Downloads\Schoharie_202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ysClr val="windowText" lastClr="000000"/>
                </a:solidFill>
                <a:latin typeface="+mn-lt"/>
                <a:ea typeface="+mn-ea"/>
                <a:cs typeface="+mn-cs"/>
              </a:defRPr>
            </a:pPr>
            <a:r>
              <a:rPr lang="en-US" sz="1300">
                <a:solidFill>
                  <a:sysClr val="windowText" lastClr="000000"/>
                </a:solidFill>
              </a:rPr>
              <a:t>Personal Services and Employee Benefits </a:t>
            </a:r>
          </a:p>
          <a:p>
            <a:pPr>
              <a:defRPr sz="1300" b="0" i="0" u="none" strike="noStrike" kern="1200" spc="0" baseline="0">
                <a:solidFill>
                  <a:sysClr val="windowText" lastClr="000000"/>
                </a:solidFill>
                <a:latin typeface="+mn-lt"/>
                <a:ea typeface="+mn-ea"/>
                <a:cs typeface="+mn-cs"/>
              </a:defRPr>
            </a:pPr>
            <a:r>
              <a:rPr lang="en-US" sz="1300">
                <a:solidFill>
                  <a:sysClr val="windowText" lastClr="000000"/>
                </a:solidFill>
              </a:rPr>
              <a:t>as a % of Revenues</a:t>
            </a:r>
          </a:p>
        </c:rich>
      </c:tx>
      <c:overlay val="0"/>
      <c:spPr>
        <a:noFill/>
        <a:ln>
          <a:noFill/>
        </a:ln>
        <a:effectLst/>
      </c:spPr>
    </c:title>
    <c:autoTitleDeleted val="0"/>
    <c:plotArea>
      <c:layout>
        <c:manualLayout>
          <c:layoutTarget val="inner"/>
          <c:xMode val="edge"/>
          <c:yMode val="edge"/>
          <c:x val="0.14084180301930346"/>
          <c:y val="0.16203703703703703"/>
          <c:w val="0.80542502001079652"/>
          <c:h val="0.7352789234678998"/>
        </c:manualLayout>
      </c:layout>
      <c:lineChart>
        <c:grouping val="standard"/>
        <c:varyColors val="0"/>
        <c:ser>
          <c:idx val="0"/>
          <c:order val="0"/>
          <c:tx>
            <c:strRef>
              <c:f>'Financial Graphs'!$D$97:$D$101</c:f>
              <c:strCache>
                <c:ptCount val="5"/>
                <c:pt idx="0">
                  <c:v>41.0%</c:v>
                </c:pt>
                <c:pt idx="1">
                  <c:v>40.4%</c:v>
                </c:pt>
                <c:pt idx="2">
                  <c:v>39.5%</c:v>
                </c:pt>
                <c:pt idx="3">
                  <c:v>#DIV/0!</c:v>
                </c:pt>
                <c:pt idx="4">
                  <c:v>#DIV/0!</c:v>
                </c:pt>
              </c:strCache>
            </c:strRef>
          </c:tx>
          <c:spPr>
            <a:ln w="19050" cap="rnd">
              <a:solidFill>
                <a:schemeClr val="accent1"/>
              </a:solidFill>
              <a:round/>
            </a:ln>
            <a:effectLst/>
          </c:spPr>
          <c:marker>
            <c:symbol val="diamond"/>
            <c:size val="8"/>
            <c:spPr>
              <a:solidFill>
                <a:srgbClr val="C00000"/>
              </a:solidFill>
              <a:ln w="9525">
                <a:solidFill>
                  <a:schemeClr val="accent1"/>
                </a:solidFill>
              </a:ln>
              <a:effectLst/>
            </c:spPr>
          </c:marker>
          <c:dPt>
            <c:idx val="2"/>
            <c:bubble3D val="0"/>
            <c:spPr>
              <a:ln w="19050" cap="rnd">
                <a:solidFill>
                  <a:schemeClr val="accent1"/>
                </a:solidFill>
                <a:prstDash val="solid"/>
                <a:round/>
              </a:ln>
              <a:effectLst/>
            </c:spPr>
            <c:extLst>
              <c:ext xmlns:c16="http://schemas.microsoft.com/office/drawing/2014/chart" uri="{C3380CC4-5D6E-409C-BE32-E72D297353CC}">
                <c16:uniqueId val="{00000001-5684-4B6D-BD88-C75A25F80DDA}"/>
              </c:ext>
            </c:extLst>
          </c:dPt>
          <c:dPt>
            <c:idx val="3"/>
            <c:bubble3D val="0"/>
            <c:spPr>
              <a:ln w="19050" cap="rnd">
                <a:solidFill>
                  <a:schemeClr val="accent1"/>
                </a:solidFill>
                <a:prstDash val="dash"/>
                <a:round/>
              </a:ln>
              <a:effectLst/>
            </c:spPr>
            <c:extLst>
              <c:ext xmlns:c16="http://schemas.microsoft.com/office/drawing/2014/chart" uri="{C3380CC4-5D6E-409C-BE32-E72D297353CC}">
                <c16:uniqueId val="{00000003-5684-4B6D-BD88-C75A25F80DDA}"/>
              </c:ext>
            </c:extLst>
          </c:dPt>
          <c:dPt>
            <c:idx val="4"/>
            <c:bubble3D val="0"/>
            <c:spPr>
              <a:ln w="19050" cap="rnd">
                <a:solidFill>
                  <a:schemeClr val="accent1"/>
                </a:solidFill>
                <a:prstDash val="dash"/>
                <a:round/>
              </a:ln>
              <a:effectLst/>
            </c:spPr>
            <c:extLst>
              <c:ext xmlns:c16="http://schemas.microsoft.com/office/drawing/2014/chart" uri="{C3380CC4-5D6E-409C-BE32-E72D297353CC}">
                <c16:uniqueId val="{00000005-5684-4B6D-BD88-C75A25F80DD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'Financial Graphs'!$C$97:$C$101</c:f>
              <c:numCache>
                <c:formatCode>General</c:formatCode>
                <c:ptCount val="5"/>
                <c:pt idx="0">
                  <c:v>2020</c:v>
                </c:pt>
                <c:pt idx="1">
                  <c:v>2021</c:v>
                </c:pt>
                <c:pt idx="2">
                  <c:v>2022</c:v>
                </c:pt>
                <c:pt idx="3">
                  <c:v>2023</c:v>
                </c:pt>
                <c:pt idx="4">
                  <c:v>2024</c:v>
                </c:pt>
              </c:numCache>
            </c:numRef>
          </c:cat>
          <c:val>
            <c:numRef>
              <c:f>'Financial Graphs'!$D$97:$D$101</c:f>
              <c:numCache>
                <c:formatCode>0.0%</c:formatCode>
                <c:ptCount val="5"/>
                <c:pt idx="0">
                  <c:v>0.41</c:v>
                </c:pt>
                <c:pt idx="1">
                  <c:v>0.40439999999999998</c:v>
                </c:pt>
                <c:pt idx="2">
                  <c:v>0.39460000000000001</c:v>
                </c:pt>
                <c:pt idx="3">
                  <c:v>0</c:v>
                </c:pt>
                <c:pt idx="4">
                  <c:v>0</c:v>
                </c:pt>
              </c:numCache>
            </c:numRef>
          </c:val>
          <c:smooth val="0"/>
          <c:extLst>
            <c:ext xmlns:c16="http://schemas.microsoft.com/office/drawing/2014/chart" uri="{C3380CC4-5D6E-409C-BE32-E72D297353CC}">
              <c16:uniqueId val="{00000006-5684-4B6D-BD88-C75A25F80DDA}"/>
            </c:ext>
          </c:extLst>
        </c:ser>
        <c:dLbls>
          <c:showLegendKey val="0"/>
          <c:showVal val="0"/>
          <c:showCatName val="0"/>
          <c:showSerName val="0"/>
          <c:showPercent val="0"/>
          <c:showBubbleSize val="0"/>
        </c:dLbls>
        <c:marker val="1"/>
        <c:smooth val="0"/>
        <c:axId val="556265535"/>
        <c:axId val="1"/>
      </c:lineChart>
      <c:catAx>
        <c:axId val="5562655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56265535"/>
        <c:crosses val="autoZero"/>
        <c:crossBetween val="between"/>
      </c:valAx>
      <c:spPr>
        <a:noFill/>
        <a:ln>
          <a:solidFill>
            <a:schemeClr val="bg1">
              <a:lumMod val="7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ysClr val="windowText" lastClr="000000"/>
                </a:solidFill>
                <a:latin typeface="+mn-lt"/>
                <a:ea typeface="+mn-ea"/>
                <a:cs typeface="+mn-cs"/>
              </a:defRPr>
            </a:pPr>
            <a:r>
              <a:rPr lang="en-US" sz="1300">
                <a:solidFill>
                  <a:sysClr val="windowText" lastClr="000000"/>
                </a:solidFill>
              </a:rPr>
              <a:t>Personal Services and Employee Benefits </a:t>
            </a:r>
          </a:p>
          <a:p>
            <a:pPr>
              <a:defRPr sz="1300" b="0" i="0" u="none" strike="noStrike" kern="1200" spc="0" baseline="0">
                <a:solidFill>
                  <a:sysClr val="windowText" lastClr="000000"/>
                </a:solidFill>
                <a:latin typeface="+mn-lt"/>
                <a:ea typeface="+mn-ea"/>
                <a:cs typeface="+mn-cs"/>
              </a:defRPr>
            </a:pPr>
            <a:r>
              <a:rPr lang="en-US" sz="1300">
                <a:solidFill>
                  <a:sysClr val="windowText" lastClr="000000"/>
                </a:solidFill>
              </a:rPr>
              <a:t>as a % of Revenues</a:t>
            </a:r>
          </a:p>
        </c:rich>
      </c:tx>
      <c:overlay val="0"/>
      <c:spPr>
        <a:noFill/>
        <a:ln>
          <a:noFill/>
        </a:ln>
        <a:effectLst/>
      </c:spPr>
    </c:title>
    <c:autoTitleDeleted val="0"/>
    <c:plotArea>
      <c:layout>
        <c:manualLayout>
          <c:layoutTarget val="inner"/>
          <c:xMode val="edge"/>
          <c:yMode val="edge"/>
          <c:x val="0.14084180301930346"/>
          <c:y val="0.16203703703703703"/>
          <c:w val="0.80542502001079652"/>
          <c:h val="0.7352789234678998"/>
        </c:manualLayout>
      </c:layout>
      <c:lineChart>
        <c:grouping val="standard"/>
        <c:varyColors val="0"/>
        <c:ser>
          <c:idx val="0"/>
          <c:order val="0"/>
          <c:tx>
            <c:strRef>
              <c:f>'Financial Graphs'!$D$97:$D$101</c:f>
              <c:strCache>
                <c:ptCount val="5"/>
                <c:pt idx="0">
                  <c:v>41.0%</c:v>
                </c:pt>
                <c:pt idx="1">
                  <c:v>40.4%</c:v>
                </c:pt>
                <c:pt idx="2">
                  <c:v>39.5%</c:v>
                </c:pt>
                <c:pt idx="3">
                  <c:v>#DIV/0!</c:v>
                </c:pt>
                <c:pt idx="4">
                  <c:v>#DIV/0!</c:v>
                </c:pt>
              </c:strCache>
            </c:strRef>
          </c:tx>
          <c:spPr>
            <a:ln w="19050" cap="rnd">
              <a:solidFill>
                <a:schemeClr val="accent1"/>
              </a:solidFill>
              <a:round/>
            </a:ln>
            <a:effectLst/>
          </c:spPr>
          <c:marker>
            <c:symbol val="diamond"/>
            <c:size val="8"/>
            <c:spPr>
              <a:solidFill>
                <a:srgbClr val="C00000"/>
              </a:solidFill>
              <a:ln w="9525">
                <a:solidFill>
                  <a:schemeClr val="accent1"/>
                </a:solidFill>
              </a:ln>
              <a:effectLst/>
            </c:spPr>
          </c:marker>
          <c:dPt>
            <c:idx val="2"/>
            <c:bubble3D val="0"/>
            <c:spPr>
              <a:ln w="19050" cap="rnd">
                <a:solidFill>
                  <a:schemeClr val="accent1"/>
                </a:solidFill>
                <a:prstDash val="solid"/>
                <a:round/>
              </a:ln>
              <a:effectLst/>
            </c:spPr>
            <c:extLst>
              <c:ext xmlns:c16="http://schemas.microsoft.com/office/drawing/2014/chart" uri="{C3380CC4-5D6E-409C-BE32-E72D297353CC}">
                <c16:uniqueId val="{00000001-99A3-42AA-8B48-00710FE3518A}"/>
              </c:ext>
            </c:extLst>
          </c:dPt>
          <c:dPt>
            <c:idx val="3"/>
            <c:bubble3D val="0"/>
            <c:spPr>
              <a:ln w="19050" cap="rnd">
                <a:solidFill>
                  <a:schemeClr val="accent1"/>
                </a:solidFill>
                <a:prstDash val="dash"/>
                <a:round/>
              </a:ln>
              <a:effectLst/>
            </c:spPr>
            <c:extLst>
              <c:ext xmlns:c16="http://schemas.microsoft.com/office/drawing/2014/chart" uri="{C3380CC4-5D6E-409C-BE32-E72D297353CC}">
                <c16:uniqueId val="{00000003-99A3-42AA-8B48-00710FE3518A}"/>
              </c:ext>
            </c:extLst>
          </c:dPt>
          <c:dPt>
            <c:idx val="4"/>
            <c:bubble3D val="0"/>
            <c:spPr>
              <a:ln w="19050" cap="rnd">
                <a:solidFill>
                  <a:schemeClr val="accent1"/>
                </a:solidFill>
                <a:prstDash val="dash"/>
                <a:round/>
              </a:ln>
              <a:effectLst/>
            </c:spPr>
            <c:extLst>
              <c:ext xmlns:c16="http://schemas.microsoft.com/office/drawing/2014/chart" uri="{C3380CC4-5D6E-409C-BE32-E72D297353CC}">
                <c16:uniqueId val="{00000005-99A3-42AA-8B48-00710FE3518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'Financial Graphs'!$C$97:$C$101</c:f>
              <c:numCache>
                <c:formatCode>General</c:formatCode>
                <c:ptCount val="5"/>
                <c:pt idx="0">
                  <c:v>2020</c:v>
                </c:pt>
                <c:pt idx="1">
                  <c:v>2021</c:v>
                </c:pt>
                <c:pt idx="2">
                  <c:v>2022</c:v>
                </c:pt>
                <c:pt idx="3">
                  <c:v>2023</c:v>
                </c:pt>
                <c:pt idx="4">
                  <c:v>2024</c:v>
                </c:pt>
              </c:numCache>
            </c:numRef>
          </c:cat>
          <c:val>
            <c:numRef>
              <c:f>'Financial Graphs'!$D$97:$D$101</c:f>
              <c:numCache>
                <c:formatCode>0.0%</c:formatCode>
                <c:ptCount val="5"/>
                <c:pt idx="0">
                  <c:v>0.41</c:v>
                </c:pt>
                <c:pt idx="1">
                  <c:v>0.40439999999999998</c:v>
                </c:pt>
                <c:pt idx="2">
                  <c:v>0.39460000000000001</c:v>
                </c:pt>
                <c:pt idx="3">
                  <c:v>0</c:v>
                </c:pt>
                <c:pt idx="4">
                  <c:v>0</c:v>
                </c:pt>
              </c:numCache>
            </c:numRef>
          </c:val>
          <c:smooth val="0"/>
          <c:extLst>
            <c:ext xmlns:c16="http://schemas.microsoft.com/office/drawing/2014/chart" uri="{C3380CC4-5D6E-409C-BE32-E72D297353CC}">
              <c16:uniqueId val="{00000006-99A3-42AA-8B48-00710FE3518A}"/>
            </c:ext>
          </c:extLst>
        </c:ser>
        <c:dLbls>
          <c:showLegendKey val="0"/>
          <c:showVal val="0"/>
          <c:showCatName val="0"/>
          <c:showSerName val="0"/>
          <c:showPercent val="0"/>
          <c:showBubbleSize val="0"/>
        </c:dLbls>
        <c:marker val="1"/>
        <c:smooth val="0"/>
        <c:axId val="556265535"/>
        <c:axId val="1"/>
      </c:lineChart>
      <c:catAx>
        <c:axId val="5562655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556265535"/>
        <c:crosses val="autoZero"/>
        <c:crossBetween val="between"/>
      </c:valAx>
      <c:spPr>
        <a:noFill/>
        <a:ln>
          <a:solidFill>
            <a:schemeClr val="bg1">
              <a:lumMod val="7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Calibri"/>
                <a:ea typeface="Calibri"/>
                <a:cs typeface="Calibri"/>
              </a:defRPr>
            </a:pPr>
            <a:r>
              <a:rPr lang="en-US" sz="1400" b="0" baseline="0"/>
              <a:t>Environmental Stress Score </a:t>
            </a:r>
            <a:endParaRPr lang="en-US" sz="1400" b="0"/>
          </a:p>
        </c:rich>
      </c:tx>
      <c:overlay val="1"/>
    </c:title>
    <c:autoTitleDeleted val="0"/>
    <c:plotArea>
      <c:layout>
        <c:manualLayout>
          <c:layoutTarget val="inner"/>
          <c:xMode val="edge"/>
          <c:yMode val="edge"/>
          <c:x val="0.11304875586611711"/>
          <c:y val="0.11856259127644179"/>
          <c:w val="0.85048726320091794"/>
          <c:h val="0.69838373748057625"/>
        </c:manualLayout>
      </c:layout>
      <c:barChart>
        <c:barDir val="col"/>
        <c:grouping val="stacked"/>
        <c:varyColors val="0"/>
        <c:ser>
          <c:idx val="0"/>
          <c:order val="0"/>
          <c:tx>
            <c:strRef>
              <c:f>'Environmental Comparison'!$I$105</c:f>
              <c:strCache>
                <c:ptCount val="1"/>
                <c:pt idx="0">
                  <c:v>No Designation</c:v>
                </c:pt>
              </c:strCache>
            </c:strRef>
          </c:tx>
          <c:spPr>
            <a:noFill/>
          </c:spPr>
          <c:invertIfNegative val="0"/>
          <c:cat>
            <c:strRef>
              <c:f>'Environmental Comparison'!$K$74</c:f>
              <c:strCache>
                <c:ptCount val="1"/>
                <c:pt idx="0">
                  <c:v>Left</c:v>
                </c:pt>
              </c:strCache>
            </c:strRef>
          </c:cat>
          <c:val>
            <c:numRef>
              <c:f>'Environmental Comparison'!$J$105</c:f>
              <c:numCache>
                <c:formatCode>0.0</c:formatCode>
                <c:ptCount val="1"/>
                <c:pt idx="0">
                  <c:v>30</c:v>
                </c:pt>
              </c:numCache>
            </c:numRef>
          </c:val>
          <c:extLst>
            <c:ext xmlns:c16="http://schemas.microsoft.com/office/drawing/2014/chart" uri="{C3380CC4-5D6E-409C-BE32-E72D297353CC}">
              <c16:uniqueId val="{00000000-58C9-4E46-81CB-51162B8AB8A1}"/>
            </c:ext>
          </c:extLst>
        </c:ser>
        <c:ser>
          <c:idx val="1"/>
          <c:order val="1"/>
          <c:tx>
            <c:strRef>
              <c:f>'Environmental Comparison'!$I$106</c:f>
              <c:strCache>
                <c:ptCount val="1"/>
                <c:pt idx="0">
                  <c:v>Susceptible</c:v>
                </c:pt>
              </c:strCache>
            </c:strRef>
          </c:tx>
          <c:spPr>
            <a:solidFill>
              <a:schemeClr val="accent1">
                <a:lumMod val="20000"/>
                <a:lumOff val="80000"/>
              </a:schemeClr>
            </a:solidFill>
          </c:spPr>
          <c:invertIfNegative val="0"/>
          <c:dLbls>
            <c:spPr>
              <a:noFill/>
              <a:ln w="25400">
                <a:noFill/>
              </a:ln>
            </c:spPr>
            <c:txPr>
              <a:bodyPr/>
              <a:lstStyle/>
              <a:p>
                <a:pPr>
                  <a:defRPr sz="800" b="0" i="0" u="none" strike="noStrike" baseline="0">
                    <a:solidFill>
                      <a:srgbClr val="002060"/>
                    </a:solidFill>
                    <a:latin typeface="Calibri"/>
                    <a:ea typeface="Calibri"/>
                    <a:cs typeface="Calibri"/>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'Environmental Comparison'!$K$74</c:f>
              <c:strCache>
                <c:ptCount val="1"/>
                <c:pt idx="0">
                  <c:v>Left</c:v>
                </c:pt>
              </c:strCache>
            </c:strRef>
          </c:cat>
          <c:val>
            <c:numRef>
              <c:f>'Environmental Comparison'!$J$106</c:f>
              <c:numCache>
                <c:formatCode>0.0</c:formatCode>
                <c:ptCount val="1"/>
                <c:pt idx="0">
                  <c:v>10</c:v>
                </c:pt>
              </c:numCache>
            </c:numRef>
          </c:val>
          <c:extLst>
            <c:ext xmlns:c16="http://schemas.microsoft.com/office/drawing/2014/chart" uri="{C3380CC4-5D6E-409C-BE32-E72D297353CC}">
              <c16:uniqueId val="{00000001-58C9-4E46-81CB-51162B8AB8A1}"/>
            </c:ext>
          </c:extLst>
        </c:ser>
        <c:ser>
          <c:idx val="2"/>
          <c:order val="2"/>
          <c:tx>
            <c:strRef>
              <c:f>'Environmental Comparison'!$I$107</c:f>
              <c:strCache>
                <c:ptCount val="1"/>
                <c:pt idx="0">
                  <c:v>Moderate</c:v>
                </c:pt>
              </c:strCache>
            </c:strRef>
          </c:tx>
          <c:spPr>
            <a:solidFill>
              <a:schemeClr val="accent1">
                <a:lumMod val="40000"/>
                <a:lumOff val="60000"/>
              </a:schemeClr>
            </a:solidFill>
          </c:spPr>
          <c:invertIfNegative val="0"/>
          <c:dLbls>
            <c:spPr>
              <a:noFill/>
              <a:ln w="25400">
                <a:noFill/>
              </a:ln>
            </c:spPr>
            <c:txPr>
              <a:bodyPr/>
              <a:lstStyle/>
              <a:p>
                <a:pPr>
                  <a:defRPr sz="800" b="0" i="0" u="none" strike="noStrike" baseline="0">
                    <a:solidFill>
                      <a:srgbClr val="002060"/>
                    </a:solidFill>
                    <a:latin typeface="Calibri"/>
                    <a:ea typeface="Calibri"/>
                    <a:cs typeface="Calibri"/>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'Environmental Comparison'!$K$74</c:f>
              <c:strCache>
                <c:ptCount val="1"/>
                <c:pt idx="0">
                  <c:v>Left</c:v>
                </c:pt>
              </c:strCache>
            </c:strRef>
          </c:cat>
          <c:val>
            <c:numRef>
              <c:f>'Environmental Comparison'!$J$107</c:f>
              <c:numCache>
                <c:formatCode>0.0</c:formatCode>
                <c:ptCount val="1"/>
                <c:pt idx="0">
                  <c:v>10</c:v>
                </c:pt>
              </c:numCache>
            </c:numRef>
          </c:val>
          <c:extLst>
            <c:ext xmlns:c16="http://schemas.microsoft.com/office/drawing/2014/chart" uri="{C3380CC4-5D6E-409C-BE32-E72D297353CC}">
              <c16:uniqueId val="{00000002-58C9-4E46-81CB-51162B8AB8A1}"/>
            </c:ext>
          </c:extLst>
        </c:ser>
        <c:ser>
          <c:idx val="3"/>
          <c:order val="3"/>
          <c:tx>
            <c:strRef>
              <c:f>'Environmental Comparison'!$I$108</c:f>
              <c:strCache>
                <c:ptCount val="1"/>
                <c:pt idx="0">
                  <c:v>Significant</c:v>
                </c:pt>
              </c:strCache>
            </c:strRef>
          </c:tx>
          <c:spPr>
            <a:solidFill>
              <a:schemeClr val="accent1">
                <a:lumMod val="60000"/>
                <a:lumOff val="40000"/>
              </a:schemeClr>
            </a:solidFill>
          </c:spPr>
          <c:invertIfNegative val="0"/>
          <c:dLbls>
            <c:spPr>
              <a:noFill/>
              <a:ln w="25400">
                <a:noFill/>
              </a:ln>
            </c:spPr>
            <c:txPr>
              <a:bodyPr/>
              <a:lstStyle/>
              <a:p>
                <a:pPr>
                  <a:defRPr sz="800" b="0" i="0" u="none" strike="noStrike" baseline="0">
                    <a:solidFill>
                      <a:srgbClr val="002060"/>
                    </a:solidFill>
                    <a:latin typeface="Calibri"/>
                    <a:ea typeface="Calibri"/>
                    <a:cs typeface="Calibri"/>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'Environmental Comparison'!$K$74</c:f>
              <c:strCache>
                <c:ptCount val="1"/>
                <c:pt idx="0">
                  <c:v>Left</c:v>
                </c:pt>
              </c:strCache>
            </c:strRef>
          </c:cat>
          <c:val>
            <c:numRef>
              <c:f>'Environmental Comparison'!$J$108</c:f>
              <c:numCache>
                <c:formatCode>0.0</c:formatCode>
                <c:ptCount val="1"/>
                <c:pt idx="0">
                  <c:v>50</c:v>
                </c:pt>
              </c:numCache>
            </c:numRef>
          </c:val>
          <c:extLst>
            <c:ext xmlns:c16="http://schemas.microsoft.com/office/drawing/2014/chart" uri="{C3380CC4-5D6E-409C-BE32-E72D297353CC}">
              <c16:uniqueId val="{00000003-58C9-4E46-81CB-51162B8AB8A1}"/>
            </c:ext>
          </c:extLst>
        </c:ser>
        <c:dLbls>
          <c:showLegendKey val="0"/>
          <c:showVal val="0"/>
          <c:showCatName val="0"/>
          <c:showSerName val="0"/>
          <c:showPercent val="0"/>
          <c:showBubbleSize val="0"/>
        </c:dLbls>
        <c:gapWidth val="0"/>
        <c:overlap val="100"/>
        <c:axId val="556836207"/>
        <c:axId val="1"/>
      </c:barChart>
      <c:barChart>
        <c:barDir val="col"/>
        <c:grouping val="clustered"/>
        <c:varyColors val="0"/>
        <c:ser>
          <c:idx val="4"/>
          <c:order val="4"/>
          <c:tx>
            <c:strRef>
              <c:f>'Environmental Comparison'!$J$97</c:f>
              <c:strCache>
                <c:ptCount val="1"/>
                <c:pt idx="0">
                  <c:v>amt</c:v>
                </c:pt>
              </c:strCache>
            </c:strRef>
          </c:tx>
          <c:spPr>
            <a:solidFill>
              <a:schemeClr val="tx1">
                <a:lumMod val="50000"/>
                <a:lumOff val="50000"/>
              </a:schemeClr>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'Environmental Comparison'!$J$82:$J$85</c:f>
              <c:strCache>
                <c:ptCount val="4"/>
                <c:pt idx="0">
                  <c:v>County of Schoharie</c:v>
                </c:pt>
                <c:pt idx="1">
                  <c:v>All Counties</c:v>
                </c:pt>
                <c:pt idx="2">
                  <c:v>Mohawk Valley Counties</c:v>
                </c:pt>
                <c:pt idx="3">
                  <c:v>Small Upstate Counties</c:v>
                </c:pt>
              </c:strCache>
            </c:strRef>
          </c:cat>
          <c:val>
            <c:numRef>
              <c:f>'Environmental Comparison'!$J$98:$J$101</c:f>
              <c:numCache>
                <c:formatCode>0.0</c:formatCode>
                <c:ptCount val="4"/>
                <c:pt idx="0">
                  <c:v>33.299999999999997</c:v>
                </c:pt>
                <c:pt idx="1">
                  <c:v>16.237037037037044</c:v>
                </c:pt>
                <c:pt idx="2">
                  <c:v>21.666666666666668</c:v>
                </c:pt>
                <c:pt idx="3">
                  <c:v>19.255555555555553</c:v>
                </c:pt>
              </c:numCache>
            </c:numRef>
          </c:val>
          <c:extLst>
            <c:ext xmlns:c16="http://schemas.microsoft.com/office/drawing/2014/chart" uri="{C3380CC4-5D6E-409C-BE32-E72D297353CC}">
              <c16:uniqueId val="{00000004-58C9-4E46-81CB-51162B8AB8A1}"/>
            </c:ext>
          </c:extLst>
        </c:ser>
        <c:dLbls>
          <c:showLegendKey val="0"/>
          <c:showVal val="0"/>
          <c:showCatName val="0"/>
          <c:showSerName val="0"/>
          <c:showPercent val="0"/>
          <c:showBubbleSize val="0"/>
        </c:dLbls>
        <c:gapWidth val="150"/>
        <c:axId val="3"/>
        <c:axId val="4"/>
      </c:barChart>
      <c:catAx>
        <c:axId val="556836207"/>
        <c:scaling>
          <c:orientation val="minMax"/>
        </c:scaling>
        <c:delete val="0"/>
        <c:axPos val="t"/>
        <c:numFmt formatCode="General" sourceLinked="1"/>
        <c:majorTickMark val="out"/>
        <c:minorTickMark val="none"/>
        <c:tickLblPos val="none"/>
        <c:crossAx val="1"/>
        <c:crosses val="max"/>
        <c:auto val="1"/>
        <c:lblAlgn val="ctr"/>
        <c:lblOffset val="100"/>
        <c:noMultiLvlLbl val="0"/>
      </c:catAx>
      <c:valAx>
        <c:axId val="1"/>
        <c:scaling>
          <c:orientation val="minMax"/>
          <c:max val="100"/>
          <c:min val="0"/>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6836207"/>
        <c:crosses val="autoZero"/>
        <c:crossBetween val="between"/>
      </c:valAx>
      <c:catAx>
        <c:axId val="3"/>
        <c:scaling>
          <c:orientation val="minMax"/>
        </c:scaling>
        <c:delete val="0"/>
        <c:axPos val="b"/>
        <c:numFmt formatCode="General" sourceLinked="1"/>
        <c:majorTickMark val="none"/>
        <c:minorTickMark val="none"/>
        <c:tickLblPos val="low"/>
        <c:txPr>
          <a:bodyPr rot="0" vert="horz"/>
          <a:lstStyle/>
          <a:p>
            <a:pPr>
              <a:defRPr sz="1000" b="0" i="0" u="none" strike="noStrike" baseline="0">
                <a:solidFill>
                  <a:srgbClr val="000000"/>
                </a:solidFill>
                <a:latin typeface="Calibri"/>
                <a:ea typeface="Calibri"/>
                <a:cs typeface="Calibri"/>
              </a:defRPr>
            </a:pPr>
            <a:endParaRPr lang="en-US"/>
          </a:p>
        </c:txPr>
        <c:crossAx val="4"/>
        <c:crosses val="autoZero"/>
        <c:auto val="1"/>
        <c:lblAlgn val="ctr"/>
        <c:lblOffset val="100"/>
        <c:noMultiLvlLbl val="0"/>
      </c:catAx>
      <c:valAx>
        <c:axId val="4"/>
        <c:scaling>
          <c:orientation val="minMax"/>
          <c:max val="100"/>
          <c:min val="0"/>
        </c:scaling>
        <c:delete val="0"/>
        <c:axPos val="r"/>
        <c:numFmt formatCode="0.0" sourceLinked="1"/>
        <c:majorTickMark val="none"/>
        <c:minorTickMark val="none"/>
        <c:tickLblPos val="none"/>
        <c:crossAx val="3"/>
        <c:crosses val="max"/>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Calibri"/>
                <a:ea typeface="Calibri"/>
                <a:cs typeface="Calibri"/>
              </a:defRPr>
            </a:pPr>
            <a:r>
              <a:rPr lang="en-US" sz="1400" b="0" baseline="0"/>
              <a:t>Environmental Stress Score </a:t>
            </a:r>
            <a:endParaRPr lang="en-US" sz="1400" b="0"/>
          </a:p>
        </c:rich>
      </c:tx>
      <c:overlay val="1"/>
    </c:title>
    <c:autoTitleDeleted val="0"/>
    <c:plotArea>
      <c:layout>
        <c:manualLayout>
          <c:layoutTarget val="inner"/>
          <c:xMode val="edge"/>
          <c:yMode val="edge"/>
          <c:x val="0.11304875586611711"/>
          <c:y val="0.11856259127644179"/>
          <c:w val="0.85048726320091794"/>
          <c:h val="0.69838373748057625"/>
        </c:manualLayout>
      </c:layout>
      <c:barChart>
        <c:barDir val="col"/>
        <c:grouping val="stacked"/>
        <c:varyColors val="0"/>
        <c:ser>
          <c:idx val="0"/>
          <c:order val="0"/>
          <c:tx>
            <c:strRef>
              <c:f>'Environmental Comparison'!$I$105</c:f>
              <c:strCache>
                <c:ptCount val="1"/>
                <c:pt idx="0">
                  <c:v>No Designation</c:v>
                </c:pt>
              </c:strCache>
            </c:strRef>
          </c:tx>
          <c:spPr>
            <a:noFill/>
          </c:spPr>
          <c:invertIfNegative val="0"/>
          <c:cat>
            <c:strRef>
              <c:f>'Environmental Comparison'!$K$74</c:f>
              <c:strCache>
                <c:ptCount val="1"/>
                <c:pt idx="0">
                  <c:v>Left</c:v>
                </c:pt>
              </c:strCache>
            </c:strRef>
          </c:cat>
          <c:val>
            <c:numRef>
              <c:f>'Environmental Comparison'!$J$105</c:f>
              <c:numCache>
                <c:formatCode>0.0</c:formatCode>
                <c:ptCount val="1"/>
                <c:pt idx="0">
                  <c:v>30</c:v>
                </c:pt>
              </c:numCache>
            </c:numRef>
          </c:val>
          <c:extLst>
            <c:ext xmlns:c16="http://schemas.microsoft.com/office/drawing/2014/chart" uri="{C3380CC4-5D6E-409C-BE32-E72D297353CC}">
              <c16:uniqueId val="{00000000-D1B1-4E9D-84D9-F6C328EB52BF}"/>
            </c:ext>
          </c:extLst>
        </c:ser>
        <c:ser>
          <c:idx val="1"/>
          <c:order val="1"/>
          <c:tx>
            <c:strRef>
              <c:f>'Environmental Comparison'!$I$106</c:f>
              <c:strCache>
                <c:ptCount val="1"/>
                <c:pt idx="0">
                  <c:v>Susceptible</c:v>
                </c:pt>
              </c:strCache>
            </c:strRef>
          </c:tx>
          <c:spPr>
            <a:solidFill>
              <a:schemeClr val="accent1">
                <a:lumMod val="20000"/>
                <a:lumOff val="80000"/>
              </a:schemeClr>
            </a:solidFill>
          </c:spPr>
          <c:invertIfNegative val="0"/>
          <c:dLbls>
            <c:spPr>
              <a:noFill/>
              <a:ln w="25400">
                <a:noFill/>
              </a:ln>
            </c:spPr>
            <c:txPr>
              <a:bodyPr/>
              <a:lstStyle/>
              <a:p>
                <a:pPr>
                  <a:defRPr sz="800" b="0" i="0" u="none" strike="noStrike" baseline="0">
                    <a:solidFill>
                      <a:srgbClr val="002060"/>
                    </a:solidFill>
                    <a:latin typeface="Calibri"/>
                    <a:ea typeface="Calibri"/>
                    <a:cs typeface="Calibri"/>
                  </a:defRPr>
                </a:pPr>
                <a:endParaRPr lang="en-US"/>
              </a:p>
            </c:txPr>
            <c:dLblPos val="inEnd"/>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'Environmental Comparison'!$K$74</c:f>
              <c:strCache>
                <c:ptCount val="1"/>
                <c:pt idx="0">
                  <c:v>Left</c:v>
                </c:pt>
              </c:strCache>
            </c:strRef>
          </c:cat>
          <c:val>
            <c:numRef>
              <c:f>'Environmental Comparison'!$J$106</c:f>
              <c:numCache>
                <c:formatCode>0.0</c:formatCode>
                <c:ptCount val="1"/>
                <c:pt idx="0">
                  <c:v>10</c:v>
                </c:pt>
              </c:numCache>
            </c:numRef>
          </c:val>
          <c:extLst>
            <c:ext xmlns:c16="http://schemas.microsoft.com/office/drawing/2014/chart" uri="{C3380CC4-5D6E-409C-BE32-E72D297353CC}">
              <c16:uniqueId val="{00000001-D1B1-4E9D-84D9-F6C328EB52BF}"/>
            </c:ext>
          </c:extLst>
        </c:ser>
        <c:ser>
          <c:idx val="2"/>
          <c:order val="2"/>
          <c:tx>
            <c:strRef>
              <c:f>'Environmental Comparison'!$I$107</c:f>
              <c:strCache>
                <c:ptCount val="1"/>
                <c:pt idx="0">
                  <c:v>Moderate</c:v>
                </c:pt>
              </c:strCache>
            </c:strRef>
          </c:tx>
          <c:spPr>
            <a:solidFill>
              <a:schemeClr val="accent1">
                <a:lumMod val="40000"/>
                <a:lumOff val="60000"/>
              </a:schemeClr>
            </a:solidFill>
          </c:spPr>
          <c:invertIfNegative val="0"/>
          <c:dLbls>
            <c:spPr>
              <a:noFill/>
              <a:ln w="25400">
                <a:noFill/>
              </a:ln>
            </c:spPr>
            <c:txPr>
              <a:bodyPr/>
              <a:lstStyle/>
              <a:p>
                <a:pPr>
                  <a:defRPr sz="800" b="0" i="0" u="none" strike="noStrike" baseline="0">
                    <a:solidFill>
                      <a:srgbClr val="002060"/>
                    </a:solidFill>
                    <a:latin typeface="Calibri"/>
                    <a:ea typeface="Calibri"/>
                    <a:cs typeface="Calibri"/>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'Environmental Comparison'!$K$74</c:f>
              <c:strCache>
                <c:ptCount val="1"/>
                <c:pt idx="0">
                  <c:v>Left</c:v>
                </c:pt>
              </c:strCache>
            </c:strRef>
          </c:cat>
          <c:val>
            <c:numRef>
              <c:f>'Environmental Comparison'!$J$107</c:f>
              <c:numCache>
                <c:formatCode>0.0</c:formatCode>
                <c:ptCount val="1"/>
                <c:pt idx="0">
                  <c:v>10</c:v>
                </c:pt>
              </c:numCache>
            </c:numRef>
          </c:val>
          <c:extLst>
            <c:ext xmlns:c16="http://schemas.microsoft.com/office/drawing/2014/chart" uri="{C3380CC4-5D6E-409C-BE32-E72D297353CC}">
              <c16:uniqueId val="{00000002-D1B1-4E9D-84D9-F6C328EB52BF}"/>
            </c:ext>
          </c:extLst>
        </c:ser>
        <c:ser>
          <c:idx val="3"/>
          <c:order val="3"/>
          <c:tx>
            <c:strRef>
              <c:f>'Environmental Comparison'!$I$108</c:f>
              <c:strCache>
                <c:ptCount val="1"/>
                <c:pt idx="0">
                  <c:v>Significant</c:v>
                </c:pt>
              </c:strCache>
            </c:strRef>
          </c:tx>
          <c:spPr>
            <a:solidFill>
              <a:schemeClr val="accent1">
                <a:lumMod val="60000"/>
                <a:lumOff val="40000"/>
              </a:schemeClr>
            </a:solidFill>
          </c:spPr>
          <c:invertIfNegative val="0"/>
          <c:dLbls>
            <c:spPr>
              <a:noFill/>
              <a:ln w="25400">
                <a:noFill/>
              </a:ln>
            </c:spPr>
            <c:txPr>
              <a:bodyPr/>
              <a:lstStyle/>
              <a:p>
                <a:pPr>
                  <a:defRPr sz="800" b="0" i="0" u="none" strike="noStrike" baseline="0">
                    <a:solidFill>
                      <a:srgbClr val="002060"/>
                    </a:solidFill>
                    <a:latin typeface="Calibri"/>
                    <a:ea typeface="Calibri"/>
                    <a:cs typeface="Calibri"/>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'Environmental Comparison'!$K$74</c:f>
              <c:strCache>
                <c:ptCount val="1"/>
                <c:pt idx="0">
                  <c:v>Left</c:v>
                </c:pt>
              </c:strCache>
            </c:strRef>
          </c:cat>
          <c:val>
            <c:numRef>
              <c:f>'Environmental Comparison'!$J$108</c:f>
              <c:numCache>
                <c:formatCode>0.0</c:formatCode>
                <c:ptCount val="1"/>
                <c:pt idx="0">
                  <c:v>50</c:v>
                </c:pt>
              </c:numCache>
            </c:numRef>
          </c:val>
          <c:extLst>
            <c:ext xmlns:c16="http://schemas.microsoft.com/office/drawing/2014/chart" uri="{C3380CC4-5D6E-409C-BE32-E72D297353CC}">
              <c16:uniqueId val="{00000003-D1B1-4E9D-84D9-F6C328EB52BF}"/>
            </c:ext>
          </c:extLst>
        </c:ser>
        <c:dLbls>
          <c:showLegendKey val="0"/>
          <c:showVal val="0"/>
          <c:showCatName val="0"/>
          <c:showSerName val="0"/>
          <c:showPercent val="0"/>
          <c:showBubbleSize val="0"/>
        </c:dLbls>
        <c:gapWidth val="0"/>
        <c:overlap val="100"/>
        <c:axId val="556836207"/>
        <c:axId val="1"/>
      </c:barChart>
      <c:barChart>
        <c:barDir val="col"/>
        <c:grouping val="clustered"/>
        <c:varyColors val="0"/>
        <c:ser>
          <c:idx val="4"/>
          <c:order val="4"/>
          <c:tx>
            <c:strRef>
              <c:f>'Environmental Comparison'!$J$97</c:f>
              <c:strCache>
                <c:ptCount val="1"/>
                <c:pt idx="0">
                  <c:v>amt</c:v>
                </c:pt>
              </c:strCache>
            </c:strRef>
          </c:tx>
          <c:spPr>
            <a:solidFill>
              <a:schemeClr val="tx1">
                <a:lumMod val="50000"/>
                <a:lumOff val="50000"/>
              </a:schemeClr>
            </a:solidFill>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'Environmental Comparison'!$J$82:$J$85</c:f>
              <c:strCache>
                <c:ptCount val="4"/>
                <c:pt idx="0">
                  <c:v>County of Schoharie</c:v>
                </c:pt>
                <c:pt idx="1">
                  <c:v>All Counties</c:v>
                </c:pt>
                <c:pt idx="2">
                  <c:v>Mohawk Valley Counties</c:v>
                </c:pt>
                <c:pt idx="3">
                  <c:v>Small Upstate Counties</c:v>
                </c:pt>
              </c:strCache>
            </c:strRef>
          </c:cat>
          <c:val>
            <c:numRef>
              <c:f>'Environmental Comparison'!$J$98:$J$101</c:f>
              <c:numCache>
                <c:formatCode>0.0</c:formatCode>
                <c:ptCount val="4"/>
                <c:pt idx="0">
                  <c:v>33.299999999999997</c:v>
                </c:pt>
                <c:pt idx="1">
                  <c:v>16.237037037037044</c:v>
                </c:pt>
                <c:pt idx="2">
                  <c:v>21.666666666666668</c:v>
                </c:pt>
                <c:pt idx="3">
                  <c:v>19.255555555555553</c:v>
                </c:pt>
              </c:numCache>
            </c:numRef>
          </c:val>
          <c:extLst>
            <c:ext xmlns:c16="http://schemas.microsoft.com/office/drawing/2014/chart" uri="{C3380CC4-5D6E-409C-BE32-E72D297353CC}">
              <c16:uniqueId val="{00000004-D1B1-4E9D-84D9-F6C328EB52BF}"/>
            </c:ext>
          </c:extLst>
        </c:ser>
        <c:dLbls>
          <c:showLegendKey val="0"/>
          <c:showVal val="0"/>
          <c:showCatName val="0"/>
          <c:showSerName val="0"/>
          <c:showPercent val="0"/>
          <c:showBubbleSize val="0"/>
        </c:dLbls>
        <c:gapWidth val="150"/>
        <c:axId val="3"/>
        <c:axId val="4"/>
      </c:barChart>
      <c:catAx>
        <c:axId val="556836207"/>
        <c:scaling>
          <c:orientation val="minMax"/>
        </c:scaling>
        <c:delete val="0"/>
        <c:axPos val="t"/>
        <c:numFmt formatCode="General" sourceLinked="1"/>
        <c:majorTickMark val="out"/>
        <c:minorTickMark val="none"/>
        <c:tickLblPos val="none"/>
        <c:crossAx val="1"/>
        <c:crosses val="max"/>
        <c:auto val="1"/>
        <c:lblAlgn val="ctr"/>
        <c:lblOffset val="100"/>
        <c:noMultiLvlLbl val="0"/>
      </c:catAx>
      <c:valAx>
        <c:axId val="1"/>
        <c:scaling>
          <c:orientation val="minMax"/>
          <c:max val="100"/>
          <c:min val="0"/>
        </c:scaling>
        <c:delete val="0"/>
        <c:axPos val="l"/>
        <c:majorGridlines/>
        <c:numFmt formatCode="#,##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6836207"/>
        <c:crosses val="autoZero"/>
        <c:crossBetween val="between"/>
      </c:valAx>
      <c:catAx>
        <c:axId val="3"/>
        <c:scaling>
          <c:orientation val="minMax"/>
        </c:scaling>
        <c:delete val="0"/>
        <c:axPos val="b"/>
        <c:numFmt formatCode="General" sourceLinked="1"/>
        <c:majorTickMark val="none"/>
        <c:minorTickMark val="none"/>
        <c:tickLblPos val="low"/>
        <c:txPr>
          <a:bodyPr rot="0" vert="horz"/>
          <a:lstStyle/>
          <a:p>
            <a:pPr>
              <a:defRPr sz="1000" b="0" i="0" u="none" strike="noStrike" baseline="0">
                <a:solidFill>
                  <a:srgbClr val="000000"/>
                </a:solidFill>
                <a:latin typeface="Calibri"/>
                <a:ea typeface="Calibri"/>
                <a:cs typeface="Calibri"/>
              </a:defRPr>
            </a:pPr>
            <a:endParaRPr lang="en-US"/>
          </a:p>
        </c:txPr>
        <c:crossAx val="4"/>
        <c:crosses val="autoZero"/>
        <c:auto val="1"/>
        <c:lblAlgn val="ctr"/>
        <c:lblOffset val="100"/>
        <c:noMultiLvlLbl val="0"/>
      </c:catAx>
      <c:valAx>
        <c:axId val="4"/>
        <c:scaling>
          <c:orientation val="minMax"/>
          <c:max val="100"/>
          <c:min val="0"/>
        </c:scaling>
        <c:delete val="0"/>
        <c:axPos val="r"/>
        <c:numFmt formatCode="0.0" sourceLinked="1"/>
        <c:majorTickMark val="none"/>
        <c:minorTickMark val="none"/>
        <c:tickLblPos val="none"/>
        <c:crossAx val="3"/>
        <c:crosses val="max"/>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7.png"/><Relationship Id="rId7" Type="http://schemas.openxmlformats.org/officeDocument/2006/relationships/image" Target="../media/image36.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7.png"/><Relationship Id="rId7" Type="http://schemas.openxmlformats.org/officeDocument/2006/relationships/image" Target="../media/image36.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17BE6-64F3-4F38-9698-F0A284B73F1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988E35-56AB-478A-91E3-A26D8C243C0E}">
      <dgm:prSet/>
      <dgm:spPr/>
      <dgm:t>
        <a:bodyPr/>
        <a:lstStyle/>
        <a:p>
          <a:r>
            <a:rPr lang="en-US" b="1"/>
            <a:t>GDP</a:t>
          </a:r>
          <a:r>
            <a:rPr lang="en-US"/>
            <a:t>: The county's GDP increased by 4.7% from 2020 to 2021. </a:t>
          </a:r>
        </a:p>
      </dgm:t>
    </dgm:pt>
    <dgm:pt modelId="{A205BEE7-88AA-4F24-B0CA-A78B09522E8E}" type="parTrans" cxnId="{2EBAFC60-B04A-4E5E-84BC-676CBA212D7A}">
      <dgm:prSet/>
      <dgm:spPr/>
      <dgm:t>
        <a:bodyPr/>
        <a:lstStyle/>
        <a:p>
          <a:endParaRPr lang="en-US"/>
        </a:p>
      </dgm:t>
    </dgm:pt>
    <dgm:pt modelId="{EAC53B82-7737-4A21-B9BA-66B5D164696B}" type="sibTrans" cxnId="{2EBAFC60-B04A-4E5E-84BC-676CBA212D7A}">
      <dgm:prSet/>
      <dgm:spPr/>
      <dgm:t>
        <a:bodyPr/>
        <a:lstStyle/>
        <a:p>
          <a:endParaRPr lang="en-US"/>
        </a:p>
      </dgm:t>
    </dgm:pt>
    <dgm:pt modelId="{B21C4E88-F219-4DFA-8892-B87C3D0F481F}">
      <dgm:prSet/>
      <dgm:spPr/>
      <dgm:t>
        <a:bodyPr/>
        <a:lstStyle/>
        <a:p>
          <a:r>
            <a:rPr lang="en-US" b="1" dirty="0"/>
            <a:t>Median property value</a:t>
          </a:r>
          <a:r>
            <a:rPr lang="en-US" dirty="0"/>
            <a:t>: The median property value in Schoharie County was $209K in 2023, which is 11.7% higher than the previous year. This has  increased to $237K, a 9.2% rise</a:t>
          </a:r>
        </a:p>
      </dgm:t>
    </dgm:pt>
    <dgm:pt modelId="{03487C20-FE92-4226-A299-BC658D1BAADC}" type="parTrans" cxnId="{450BEF03-2163-4CB6-BDAA-F3EEC3C69443}">
      <dgm:prSet/>
      <dgm:spPr/>
      <dgm:t>
        <a:bodyPr/>
        <a:lstStyle/>
        <a:p>
          <a:endParaRPr lang="en-US"/>
        </a:p>
      </dgm:t>
    </dgm:pt>
    <dgm:pt modelId="{9BD103DC-9F85-42A7-978B-1CF7F5E4CC0A}" type="sibTrans" cxnId="{450BEF03-2163-4CB6-BDAA-F3EEC3C69443}">
      <dgm:prSet/>
      <dgm:spPr/>
      <dgm:t>
        <a:bodyPr/>
        <a:lstStyle/>
        <a:p>
          <a:endParaRPr lang="en-US"/>
        </a:p>
      </dgm:t>
    </dgm:pt>
    <dgm:pt modelId="{7DD25627-2813-433F-AE80-8DAD66EC6B81}">
      <dgm:prSet/>
      <dgm:spPr/>
      <dgm:t>
        <a:bodyPr/>
        <a:lstStyle/>
        <a:p>
          <a:r>
            <a:rPr lang="en-US" b="1"/>
            <a:t>Homeownership rate</a:t>
          </a:r>
          <a:r>
            <a:rPr lang="en-US"/>
            <a:t>: The homeownership rate in Schoharie County is 77.4%, which is similar to the national average. </a:t>
          </a:r>
        </a:p>
      </dgm:t>
    </dgm:pt>
    <dgm:pt modelId="{B0854BDF-2BDF-43E7-85CF-197FCED124FE}" type="parTrans" cxnId="{37169C9F-9181-4D81-A4D0-8D64E2A18DF3}">
      <dgm:prSet/>
      <dgm:spPr/>
      <dgm:t>
        <a:bodyPr/>
        <a:lstStyle/>
        <a:p>
          <a:endParaRPr lang="en-US"/>
        </a:p>
      </dgm:t>
    </dgm:pt>
    <dgm:pt modelId="{D1B5920B-A265-46FF-9CE0-D89830339F5C}" type="sibTrans" cxnId="{37169C9F-9181-4D81-A4D0-8D64E2A18DF3}">
      <dgm:prSet/>
      <dgm:spPr/>
      <dgm:t>
        <a:bodyPr/>
        <a:lstStyle/>
        <a:p>
          <a:endParaRPr lang="en-US"/>
        </a:p>
      </dgm:t>
    </dgm:pt>
    <dgm:pt modelId="{8FA57257-1553-495E-A29D-5B1B3997A138}">
      <dgm:prSet/>
      <dgm:spPr/>
      <dgm:t>
        <a:bodyPr/>
        <a:lstStyle/>
        <a:p>
          <a:r>
            <a:rPr lang="en-US" b="1"/>
            <a:t>Median household income</a:t>
          </a:r>
          <a:r>
            <a:rPr lang="en-US"/>
            <a:t>: The median household income in Schoharie County was $71,479 in 2022. </a:t>
          </a:r>
        </a:p>
      </dgm:t>
    </dgm:pt>
    <dgm:pt modelId="{FA84BD0C-CD2C-4A40-8F03-8ADCBA0518D2}" type="parTrans" cxnId="{C765A8B9-2E66-435F-854B-45DD91A54368}">
      <dgm:prSet/>
      <dgm:spPr/>
      <dgm:t>
        <a:bodyPr/>
        <a:lstStyle/>
        <a:p>
          <a:endParaRPr lang="en-US"/>
        </a:p>
      </dgm:t>
    </dgm:pt>
    <dgm:pt modelId="{1522537D-4DB4-408F-842F-FD3B8231D015}" type="sibTrans" cxnId="{C765A8B9-2E66-435F-854B-45DD91A54368}">
      <dgm:prSet/>
      <dgm:spPr/>
      <dgm:t>
        <a:bodyPr/>
        <a:lstStyle/>
        <a:p>
          <a:endParaRPr lang="en-US"/>
        </a:p>
      </dgm:t>
    </dgm:pt>
    <dgm:pt modelId="{6CB47167-A4AE-4519-A49E-9C5DE4118CE5}" type="pres">
      <dgm:prSet presAssocID="{6E017BE6-64F3-4F38-9698-F0A284B73F16}" presName="root" presStyleCnt="0">
        <dgm:presLayoutVars>
          <dgm:dir/>
          <dgm:resizeHandles val="exact"/>
        </dgm:presLayoutVars>
      </dgm:prSet>
      <dgm:spPr/>
    </dgm:pt>
    <dgm:pt modelId="{5065A0B6-E774-4586-AAAA-3FB94A36724D}" type="pres">
      <dgm:prSet presAssocID="{6E017BE6-64F3-4F38-9698-F0A284B73F16}" presName="container" presStyleCnt="0">
        <dgm:presLayoutVars>
          <dgm:dir/>
          <dgm:resizeHandles val="exact"/>
        </dgm:presLayoutVars>
      </dgm:prSet>
      <dgm:spPr/>
    </dgm:pt>
    <dgm:pt modelId="{3435B3F4-9ACE-4168-AB3B-2633EC6AEE49}" type="pres">
      <dgm:prSet presAssocID="{4E988E35-56AB-478A-91E3-A26D8C243C0E}" presName="compNode" presStyleCnt="0"/>
      <dgm:spPr/>
    </dgm:pt>
    <dgm:pt modelId="{82258261-84BF-48AE-BB89-D738B1FD4212}" type="pres">
      <dgm:prSet presAssocID="{4E988E35-56AB-478A-91E3-A26D8C243C0E}" presName="iconBgRect" presStyleLbl="bgShp" presStyleIdx="0" presStyleCnt="4"/>
      <dgm:spPr/>
    </dgm:pt>
    <dgm:pt modelId="{A9C4C960-2EA3-4F2F-AEC0-8CED292A68CF}" type="pres">
      <dgm:prSet presAssocID="{4E988E35-56AB-478A-91E3-A26D8C243C0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76F57029-C8AB-470F-8236-48B354C171CE}" type="pres">
      <dgm:prSet presAssocID="{4E988E35-56AB-478A-91E3-A26D8C243C0E}" presName="spaceRect" presStyleCnt="0"/>
      <dgm:spPr/>
    </dgm:pt>
    <dgm:pt modelId="{2F7842E8-5172-4712-97E4-AF571A97911C}" type="pres">
      <dgm:prSet presAssocID="{4E988E35-56AB-478A-91E3-A26D8C243C0E}" presName="textRect" presStyleLbl="revTx" presStyleIdx="0" presStyleCnt="4">
        <dgm:presLayoutVars>
          <dgm:chMax val="1"/>
          <dgm:chPref val="1"/>
        </dgm:presLayoutVars>
      </dgm:prSet>
      <dgm:spPr/>
    </dgm:pt>
    <dgm:pt modelId="{D6BF938A-FF35-4970-A9C2-81E1C1252DFC}" type="pres">
      <dgm:prSet presAssocID="{EAC53B82-7737-4A21-B9BA-66B5D164696B}" presName="sibTrans" presStyleLbl="sibTrans2D1" presStyleIdx="0" presStyleCnt="0"/>
      <dgm:spPr/>
    </dgm:pt>
    <dgm:pt modelId="{54F901AF-514C-4B15-88B9-8F34F43280AD}" type="pres">
      <dgm:prSet presAssocID="{B21C4E88-F219-4DFA-8892-B87C3D0F481F}" presName="compNode" presStyleCnt="0"/>
      <dgm:spPr/>
    </dgm:pt>
    <dgm:pt modelId="{D084CC93-9FE6-4E35-88C5-03958F313E67}" type="pres">
      <dgm:prSet presAssocID="{B21C4E88-F219-4DFA-8892-B87C3D0F481F}" presName="iconBgRect" presStyleLbl="bgShp" presStyleIdx="1" presStyleCnt="4"/>
      <dgm:spPr/>
    </dgm:pt>
    <dgm:pt modelId="{A557339A-F602-4200-8E0F-1064F7103805}" type="pres">
      <dgm:prSet presAssocID="{B21C4E88-F219-4DFA-8892-B87C3D0F48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8B4AB810-76A9-45C7-806A-0BA575A0F20F}" type="pres">
      <dgm:prSet presAssocID="{B21C4E88-F219-4DFA-8892-B87C3D0F481F}" presName="spaceRect" presStyleCnt="0"/>
      <dgm:spPr/>
    </dgm:pt>
    <dgm:pt modelId="{E4883D8C-7B1A-465F-BE16-B9351833BE22}" type="pres">
      <dgm:prSet presAssocID="{B21C4E88-F219-4DFA-8892-B87C3D0F481F}" presName="textRect" presStyleLbl="revTx" presStyleIdx="1" presStyleCnt="4">
        <dgm:presLayoutVars>
          <dgm:chMax val="1"/>
          <dgm:chPref val="1"/>
        </dgm:presLayoutVars>
      </dgm:prSet>
      <dgm:spPr/>
    </dgm:pt>
    <dgm:pt modelId="{61EEBB08-1083-4AEA-A64A-A0F7D9D4BEB5}" type="pres">
      <dgm:prSet presAssocID="{9BD103DC-9F85-42A7-978B-1CF7F5E4CC0A}" presName="sibTrans" presStyleLbl="sibTrans2D1" presStyleIdx="0" presStyleCnt="0"/>
      <dgm:spPr/>
    </dgm:pt>
    <dgm:pt modelId="{6CE88CEB-650F-4AE7-9785-7E5F9B467805}" type="pres">
      <dgm:prSet presAssocID="{7DD25627-2813-433F-AE80-8DAD66EC6B81}" presName="compNode" presStyleCnt="0"/>
      <dgm:spPr/>
    </dgm:pt>
    <dgm:pt modelId="{3DBEECA8-2013-4DAF-A84F-BCF1318C6F2F}" type="pres">
      <dgm:prSet presAssocID="{7DD25627-2813-433F-AE80-8DAD66EC6B81}" presName="iconBgRect" presStyleLbl="bgShp" presStyleIdx="2" presStyleCnt="4"/>
      <dgm:spPr/>
    </dgm:pt>
    <dgm:pt modelId="{BB474587-CB00-4599-83E7-BB3953D159AA}" type="pres">
      <dgm:prSet presAssocID="{7DD25627-2813-433F-AE80-8DAD66EC6B8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D64AF996-BA05-4368-B8A7-0D0F5E0E9AA0}" type="pres">
      <dgm:prSet presAssocID="{7DD25627-2813-433F-AE80-8DAD66EC6B81}" presName="spaceRect" presStyleCnt="0"/>
      <dgm:spPr/>
    </dgm:pt>
    <dgm:pt modelId="{3994CC37-3432-4D92-BE0E-0B7F554FA0BF}" type="pres">
      <dgm:prSet presAssocID="{7DD25627-2813-433F-AE80-8DAD66EC6B81}" presName="textRect" presStyleLbl="revTx" presStyleIdx="2" presStyleCnt="4">
        <dgm:presLayoutVars>
          <dgm:chMax val="1"/>
          <dgm:chPref val="1"/>
        </dgm:presLayoutVars>
      </dgm:prSet>
      <dgm:spPr/>
    </dgm:pt>
    <dgm:pt modelId="{A4F58B37-5EB6-4B91-85D8-F3CD3B703AE4}" type="pres">
      <dgm:prSet presAssocID="{D1B5920B-A265-46FF-9CE0-D89830339F5C}" presName="sibTrans" presStyleLbl="sibTrans2D1" presStyleIdx="0" presStyleCnt="0"/>
      <dgm:spPr/>
    </dgm:pt>
    <dgm:pt modelId="{76B72DE2-65F6-454D-9CF8-F8E3376E3947}" type="pres">
      <dgm:prSet presAssocID="{8FA57257-1553-495E-A29D-5B1B3997A138}" presName="compNode" presStyleCnt="0"/>
      <dgm:spPr/>
    </dgm:pt>
    <dgm:pt modelId="{595776FE-0F31-45DA-82BF-5C364D8F7BBC}" type="pres">
      <dgm:prSet presAssocID="{8FA57257-1553-495E-A29D-5B1B3997A138}" presName="iconBgRect" presStyleLbl="bgShp" presStyleIdx="3" presStyleCnt="4"/>
      <dgm:spPr/>
    </dgm:pt>
    <dgm:pt modelId="{446A820F-CFF0-475E-8650-39350CCDCFA3}" type="pres">
      <dgm:prSet presAssocID="{8FA57257-1553-495E-A29D-5B1B3997A13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8CE75CC9-54DC-4A3F-9B7E-2F454250E11A}" type="pres">
      <dgm:prSet presAssocID="{8FA57257-1553-495E-A29D-5B1B3997A138}" presName="spaceRect" presStyleCnt="0"/>
      <dgm:spPr/>
    </dgm:pt>
    <dgm:pt modelId="{FDF121D6-F7CC-42C6-A794-171D940FF19C}" type="pres">
      <dgm:prSet presAssocID="{8FA57257-1553-495E-A29D-5B1B3997A138}" presName="textRect" presStyleLbl="revTx" presStyleIdx="3" presStyleCnt="4">
        <dgm:presLayoutVars>
          <dgm:chMax val="1"/>
          <dgm:chPref val="1"/>
        </dgm:presLayoutVars>
      </dgm:prSet>
      <dgm:spPr/>
    </dgm:pt>
  </dgm:ptLst>
  <dgm:cxnLst>
    <dgm:cxn modelId="{450BEF03-2163-4CB6-BDAA-F3EEC3C69443}" srcId="{6E017BE6-64F3-4F38-9698-F0A284B73F16}" destId="{B21C4E88-F219-4DFA-8892-B87C3D0F481F}" srcOrd="1" destOrd="0" parTransId="{03487C20-FE92-4226-A299-BC658D1BAADC}" sibTransId="{9BD103DC-9F85-42A7-978B-1CF7F5E4CC0A}"/>
    <dgm:cxn modelId="{C8499804-D108-4E9B-8867-79788AE47245}" type="presOf" srcId="{4E988E35-56AB-478A-91E3-A26D8C243C0E}" destId="{2F7842E8-5172-4712-97E4-AF571A97911C}" srcOrd="0" destOrd="0" presId="urn:microsoft.com/office/officeart/2018/2/layout/IconCircleList"/>
    <dgm:cxn modelId="{C7C8EF1D-C4AD-49F3-860A-894973A8EA45}" type="presOf" srcId="{7DD25627-2813-433F-AE80-8DAD66EC6B81}" destId="{3994CC37-3432-4D92-BE0E-0B7F554FA0BF}" srcOrd="0" destOrd="0" presId="urn:microsoft.com/office/officeart/2018/2/layout/IconCircleList"/>
    <dgm:cxn modelId="{62E2E627-2A99-4086-B59D-E46AE2E0645B}" type="presOf" srcId="{9BD103DC-9F85-42A7-978B-1CF7F5E4CC0A}" destId="{61EEBB08-1083-4AEA-A64A-A0F7D9D4BEB5}" srcOrd="0" destOrd="0" presId="urn:microsoft.com/office/officeart/2018/2/layout/IconCircleList"/>
    <dgm:cxn modelId="{CD048133-DFCD-46F4-9489-D82B2C79D1CE}" type="presOf" srcId="{8FA57257-1553-495E-A29D-5B1B3997A138}" destId="{FDF121D6-F7CC-42C6-A794-171D940FF19C}" srcOrd="0" destOrd="0" presId="urn:microsoft.com/office/officeart/2018/2/layout/IconCircleList"/>
    <dgm:cxn modelId="{2EBAFC60-B04A-4E5E-84BC-676CBA212D7A}" srcId="{6E017BE6-64F3-4F38-9698-F0A284B73F16}" destId="{4E988E35-56AB-478A-91E3-A26D8C243C0E}" srcOrd="0" destOrd="0" parTransId="{A205BEE7-88AA-4F24-B0CA-A78B09522E8E}" sibTransId="{EAC53B82-7737-4A21-B9BA-66B5D164696B}"/>
    <dgm:cxn modelId="{23DB6F6F-1FD5-4B11-9BE1-85E7382F3034}" type="presOf" srcId="{6E017BE6-64F3-4F38-9698-F0A284B73F16}" destId="{6CB47167-A4AE-4519-A49E-9C5DE4118CE5}" srcOrd="0" destOrd="0" presId="urn:microsoft.com/office/officeart/2018/2/layout/IconCircleList"/>
    <dgm:cxn modelId="{78DF1851-FB89-457B-A273-D1D20BE13E6E}" type="presOf" srcId="{EAC53B82-7737-4A21-B9BA-66B5D164696B}" destId="{D6BF938A-FF35-4970-A9C2-81E1C1252DFC}" srcOrd="0" destOrd="0" presId="urn:microsoft.com/office/officeart/2018/2/layout/IconCircleList"/>
    <dgm:cxn modelId="{AEB84995-C00C-461D-94ED-D9E9AE6941F1}" type="presOf" srcId="{D1B5920B-A265-46FF-9CE0-D89830339F5C}" destId="{A4F58B37-5EB6-4B91-85D8-F3CD3B703AE4}" srcOrd="0" destOrd="0" presId="urn:microsoft.com/office/officeart/2018/2/layout/IconCircleList"/>
    <dgm:cxn modelId="{37169C9F-9181-4D81-A4D0-8D64E2A18DF3}" srcId="{6E017BE6-64F3-4F38-9698-F0A284B73F16}" destId="{7DD25627-2813-433F-AE80-8DAD66EC6B81}" srcOrd="2" destOrd="0" parTransId="{B0854BDF-2BDF-43E7-85CF-197FCED124FE}" sibTransId="{D1B5920B-A265-46FF-9CE0-D89830339F5C}"/>
    <dgm:cxn modelId="{C765A8B9-2E66-435F-854B-45DD91A54368}" srcId="{6E017BE6-64F3-4F38-9698-F0A284B73F16}" destId="{8FA57257-1553-495E-A29D-5B1B3997A138}" srcOrd="3" destOrd="0" parTransId="{FA84BD0C-CD2C-4A40-8F03-8ADCBA0518D2}" sibTransId="{1522537D-4DB4-408F-842F-FD3B8231D015}"/>
    <dgm:cxn modelId="{63679BE1-EE82-4F0B-88B0-39EA43BE06AC}" type="presOf" srcId="{B21C4E88-F219-4DFA-8892-B87C3D0F481F}" destId="{E4883D8C-7B1A-465F-BE16-B9351833BE22}" srcOrd="0" destOrd="0" presId="urn:microsoft.com/office/officeart/2018/2/layout/IconCircleList"/>
    <dgm:cxn modelId="{731B187D-9EA1-432F-B1B6-297C90B1ABDB}" type="presParOf" srcId="{6CB47167-A4AE-4519-A49E-9C5DE4118CE5}" destId="{5065A0B6-E774-4586-AAAA-3FB94A36724D}" srcOrd="0" destOrd="0" presId="urn:microsoft.com/office/officeart/2018/2/layout/IconCircleList"/>
    <dgm:cxn modelId="{0442894D-FDDB-4FDE-A0A0-4A38F914450A}" type="presParOf" srcId="{5065A0B6-E774-4586-AAAA-3FB94A36724D}" destId="{3435B3F4-9ACE-4168-AB3B-2633EC6AEE49}" srcOrd="0" destOrd="0" presId="urn:microsoft.com/office/officeart/2018/2/layout/IconCircleList"/>
    <dgm:cxn modelId="{5088EC8E-B60F-4559-B079-A9AF2C9F1D67}" type="presParOf" srcId="{3435B3F4-9ACE-4168-AB3B-2633EC6AEE49}" destId="{82258261-84BF-48AE-BB89-D738B1FD4212}" srcOrd="0" destOrd="0" presId="urn:microsoft.com/office/officeart/2018/2/layout/IconCircleList"/>
    <dgm:cxn modelId="{825A3D65-92B3-4D88-8633-27FBFE2FDC9C}" type="presParOf" srcId="{3435B3F4-9ACE-4168-AB3B-2633EC6AEE49}" destId="{A9C4C960-2EA3-4F2F-AEC0-8CED292A68CF}" srcOrd="1" destOrd="0" presId="urn:microsoft.com/office/officeart/2018/2/layout/IconCircleList"/>
    <dgm:cxn modelId="{A041D1E0-7CCD-4C08-946D-4E7BFEBF89EB}" type="presParOf" srcId="{3435B3F4-9ACE-4168-AB3B-2633EC6AEE49}" destId="{76F57029-C8AB-470F-8236-48B354C171CE}" srcOrd="2" destOrd="0" presId="urn:microsoft.com/office/officeart/2018/2/layout/IconCircleList"/>
    <dgm:cxn modelId="{1EA79B49-B26A-4E1D-9775-B87030E1B54D}" type="presParOf" srcId="{3435B3F4-9ACE-4168-AB3B-2633EC6AEE49}" destId="{2F7842E8-5172-4712-97E4-AF571A97911C}" srcOrd="3" destOrd="0" presId="urn:microsoft.com/office/officeart/2018/2/layout/IconCircleList"/>
    <dgm:cxn modelId="{D94E1D38-CC53-407A-8FCB-E72D86750B3B}" type="presParOf" srcId="{5065A0B6-E774-4586-AAAA-3FB94A36724D}" destId="{D6BF938A-FF35-4970-A9C2-81E1C1252DFC}" srcOrd="1" destOrd="0" presId="urn:microsoft.com/office/officeart/2018/2/layout/IconCircleList"/>
    <dgm:cxn modelId="{977A94DD-F1B7-4A97-9DCA-EA1AC95A26AE}" type="presParOf" srcId="{5065A0B6-E774-4586-AAAA-3FB94A36724D}" destId="{54F901AF-514C-4B15-88B9-8F34F43280AD}" srcOrd="2" destOrd="0" presId="urn:microsoft.com/office/officeart/2018/2/layout/IconCircleList"/>
    <dgm:cxn modelId="{D0AD60FB-4E33-4427-ADB5-6CA708D9E2E9}" type="presParOf" srcId="{54F901AF-514C-4B15-88B9-8F34F43280AD}" destId="{D084CC93-9FE6-4E35-88C5-03958F313E67}" srcOrd="0" destOrd="0" presId="urn:microsoft.com/office/officeart/2018/2/layout/IconCircleList"/>
    <dgm:cxn modelId="{AC2C2464-8335-4E35-9AFF-6729CE83793B}" type="presParOf" srcId="{54F901AF-514C-4B15-88B9-8F34F43280AD}" destId="{A557339A-F602-4200-8E0F-1064F7103805}" srcOrd="1" destOrd="0" presId="urn:microsoft.com/office/officeart/2018/2/layout/IconCircleList"/>
    <dgm:cxn modelId="{66A7DE33-01C3-4770-9658-05AE59FC1116}" type="presParOf" srcId="{54F901AF-514C-4B15-88B9-8F34F43280AD}" destId="{8B4AB810-76A9-45C7-806A-0BA575A0F20F}" srcOrd="2" destOrd="0" presId="urn:microsoft.com/office/officeart/2018/2/layout/IconCircleList"/>
    <dgm:cxn modelId="{9909604A-997A-4A14-87AD-A324466F833F}" type="presParOf" srcId="{54F901AF-514C-4B15-88B9-8F34F43280AD}" destId="{E4883D8C-7B1A-465F-BE16-B9351833BE22}" srcOrd="3" destOrd="0" presId="urn:microsoft.com/office/officeart/2018/2/layout/IconCircleList"/>
    <dgm:cxn modelId="{A42F8062-F215-4939-9760-96A21BA1C1EC}" type="presParOf" srcId="{5065A0B6-E774-4586-AAAA-3FB94A36724D}" destId="{61EEBB08-1083-4AEA-A64A-A0F7D9D4BEB5}" srcOrd="3" destOrd="0" presId="urn:microsoft.com/office/officeart/2018/2/layout/IconCircleList"/>
    <dgm:cxn modelId="{C9A605BB-ACD2-4178-83A5-761B4B755484}" type="presParOf" srcId="{5065A0B6-E774-4586-AAAA-3FB94A36724D}" destId="{6CE88CEB-650F-4AE7-9785-7E5F9B467805}" srcOrd="4" destOrd="0" presId="urn:microsoft.com/office/officeart/2018/2/layout/IconCircleList"/>
    <dgm:cxn modelId="{F4CF14C5-CB12-4FF2-B937-95C069AAC408}" type="presParOf" srcId="{6CE88CEB-650F-4AE7-9785-7E5F9B467805}" destId="{3DBEECA8-2013-4DAF-A84F-BCF1318C6F2F}" srcOrd="0" destOrd="0" presId="urn:microsoft.com/office/officeart/2018/2/layout/IconCircleList"/>
    <dgm:cxn modelId="{AEB88521-0DD9-4BB2-BD87-574266814D5D}" type="presParOf" srcId="{6CE88CEB-650F-4AE7-9785-7E5F9B467805}" destId="{BB474587-CB00-4599-83E7-BB3953D159AA}" srcOrd="1" destOrd="0" presId="urn:microsoft.com/office/officeart/2018/2/layout/IconCircleList"/>
    <dgm:cxn modelId="{38D8778D-2968-4AF5-86A0-0096195F9B82}" type="presParOf" srcId="{6CE88CEB-650F-4AE7-9785-7E5F9B467805}" destId="{D64AF996-BA05-4368-B8A7-0D0F5E0E9AA0}" srcOrd="2" destOrd="0" presId="urn:microsoft.com/office/officeart/2018/2/layout/IconCircleList"/>
    <dgm:cxn modelId="{C3FAD281-B7EC-4787-BD46-5D8E53D30ECC}" type="presParOf" srcId="{6CE88CEB-650F-4AE7-9785-7E5F9B467805}" destId="{3994CC37-3432-4D92-BE0E-0B7F554FA0BF}" srcOrd="3" destOrd="0" presId="urn:microsoft.com/office/officeart/2018/2/layout/IconCircleList"/>
    <dgm:cxn modelId="{2630821F-4EBB-4AD2-A7F9-65D5CB9AD9DC}" type="presParOf" srcId="{5065A0B6-E774-4586-AAAA-3FB94A36724D}" destId="{A4F58B37-5EB6-4B91-85D8-F3CD3B703AE4}" srcOrd="5" destOrd="0" presId="urn:microsoft.com/office/officeart/2018/2/layout/IconCircleList"/>
    <dgm:cxn modelId="{E3AD6B71-2979-4D1E-9657-F51E7438E98B}" type="presParOf" srcId="{5065A0B6-E774-4586-AAAA-3FB94A36724D}" destId="{76B72DE2-65F6-454D-9CF8-F8E3376E3947}" srcOrd="6" destOrd="0" presId="urn:microsoft.com/office/officeart/2018/2/layout/IconCircleList"/>
    <dgm:cxn modelId="{C1E7AF20-BC7E-4549-A7C3-2019994B1664}" type="presParOf" srcId="{76B72DE2-65F6-454D-9CF8-F8E3376E3947}" destId="{595776FE-0F31-45DA-82BF-5C364D8F7BBC}" srcOrd="0" destOrd="0" presId="urn:microsoft.com/office/officeart/2018/2/layout/IconCircleList"/>
    <dgm:cxn modelId="{FAE849A2-B83E-4F76-9703-292A4C56BC52}" type="presParOf" srcId="{76B72DE2-65F6-454D-9CF8-F8E3376E3947}" destId="{446A820F-CFF0-475E-8650-39350CCDCFA3}" srcOrd="1" destOrd="0" presId="urn:microsoft.com/office/officeart/2018/2/layout/IconCircleList"/>
    <dgm:cxn modelId="{F1D965CB-9D53-4D59-95E5-1DFC614E2D2B}" type="presParOf" srcId="{76B72DE2-65F6-454D-9CF8-F8E3376E3947}" destId="{8CE75CC9-54DC-4A3F-9B7E-2F454250E11A}" srcOrd="2" destOrd="0" presId="urn:microsoft.com/office/officeart/2018/2/layout/IconCircleList"/>
    <dgm:cxn modelId="{A7E9739B-58E8-4502-93DC-03AA16BB8A44}" type="presParOf" srcId="{76B72DE2-65F6-454D-9CF8-F8E3376E3947}" destId="{FDF121D6-F7CC-42C6-A794-171D940FF19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2EB10-8D60-4A0A-B35D-00776A7CF3A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BE7CF011-E0D3-4927-B5CF-E1F276198615}">
      <dgm:prSet/>
      <dgm:spPr/>
      <dgm:t>
        <a:bodyPr/>
        <a:lstStyle/>
        <a:p>
          <a:r>
            <a:rPr lang="en-US" dirty="0"/>
            <a:t>Total cost of Personnel expenses in 2023 $23.6 M</a:t>
          </a:r>
        </a:p>
      </dgm:t>
    </dgm:pt>
    <dgm:pt modelId="{226CA8A2-7CA9-466C-8D71-ED23EBA453D6}" type="parTrans" cxnId="{71EE02D0-268A-4572-A1D4-56E8EC56EEE0}">
      <dgm:prSet/>
      <dgm:spPr/>
      <dgm:t>
        <a:bodyPr/>
        <a:lstStyle/>
        <a:p>
          <a:endParaRPr lang="en-US"/>
        </a:p>
      </dgm:t>
    </dgm:pt>
    <dgm:pt modelId="{3A93C11E-F257-4338-8F98-0B537F232167}" type="sibTrans" cxnId="{71EE02D0-268A-4572-A1D4-56E8EC56EEE0}">
      <dgm:prSet/>
      <dgm:spPr/>
      <dgm:t>
        <a:bodyPr/>
        <a:lstStyle/>
        <a:p>
          <a:endParaRPr lang="en-US"/>
        </a:p>
      </dgm:t>
    </dgm:pt>
    <dgm:pt modelId="{1FC0EE62-07BA-4FA6-B8FE-0CDB261D6171}">
      <dgm:prSet/>
      <dgm:spPr/>
      <dgm:t>
        <a:bodyPr/>
        <a:lstStyle/>
        <a:p>
          <a:r>
            <a:rPr lang="en-US" dirty="0"/>
            <a:t>	Cost of Benefits total $14.5 M</a:t>
          </a:r>
        </a:p>
      </dgm:t>
    </dgm:pt>
    <dgm:pt modelId="{38805F90-2410-42D7-A797-DBEA2A5520A6}" type="parTrans" cxnId="{A53A89DA-70B9-489E-90CC-B04BC7CF4A8B}">
      <dgm:prSet/>
      <dgm:spPr/>
      <dgm:t>
        <a:bodyPr/>
        <a:lstStyle/>
        <a:p>
          <a:endParaRPr lang="en-US"/>
        </a:p>
      </dgm:t>
    </dgm:pt>
    <dgm:pt modelId="{9FDC025E-345F-47AB-A62D-EE839132F7DE}" type="sibTrans" cxnId="{A53A89DA-70B9-489E-90CC-B04BC7CF4A8B}">
      <dgm:prSet/>
      <dgm:spPr/>
      <dgm:t>
        <a:bodyPr/>
        <a:lstStyle/>
        <a:p>
          <a:endParaRPr lang="en-US"/>
        </a:p>
      </dgm:t>
    </dgm:pt>
    <dgm:pt modelId="{4E16E7E0-4FD8-48A8-A314-207A7A1365A1}">
      <dgm:prSet/>
      <dgm:spPr/>
      <dgm:t>
        <a:bodyPr/>
        <a:lstStyle/>
        <a:p>
          <a:r>
            <a:rPr lang="en-US"/>
            <a:t>Since 2019,  payroll has grown on average 12.39% annually.</a:t>
          </a:r>
        </a:p>
      </dgm:t>
    </dgm:pt>
    <dgm:pt modelId="{E57ADE1E-1563-406B-BE38-F1D7097963C4}" type="parTrans" cxnId="{FF5C8076-0853-4586-B073-2482D04D5119}">
      <dgm:prSet/>
      <dgm:spPr/>
      <dgm:t>
        <a:bodyPr/>
        <a:lstStyle/>
        <a:p>
          <a:endParaRPr lang="en-US"/>
        </a:p>
      </dgm:t>
    </dgm:pt>
    <dgm:pt modelId="{7D1F4386-034C-4105-B856-710B8A1961D3}" type="sibTrans" cxnId="{FF5C8076-0853-4586-B073-2482D04D5119}">
      <dgm:prSet/>
      <dgm:spPr/>
      <dgm:t>
        <a:bodyPr/>
        <a:lstStyle/>
        <a:p>
          <a:endParaRPr lang="en-US"/>
        </a:p>
      </dgm:t>
    </dgm:pt>
    <dgm:pt modelId="{BB3EE978-B95D-46B8-8E32-A43AB3BEBF13}">
      <dgm:prSet/>
      <dgm:spPr/>
      <dgm:t>
        <a:bodyPr/>
        <a:lstStyle/>
        <a:p>
          <a:r>
            <a:rPr lang="en-US"/>
            <a:t>Benefit payment since 2019 averages 68% of payroll cost </a:t>
          </a:r>
        </a:p>
      </dgm:t>
    </dgm:pt>
    <dgm:pt modelId="{4E0B42A2-A6EF-4026-BEDF-131DD1AFC152}" type="parTrans" cxnId="{9D24DEB6-7CC8-4DDC-9A08-8677207365C5}">
      <dgm:prSet/>
      <dgm:spPr/>
      <dgm:t>
        <a:bodyPr/>
        <a:lstStyle/>
        <a:p>
          <a:endParaRPr lang="en-US"/>
        </a:p>
      </dgm:t>
    </dgm:pt>
    <dgm:pt modelId="{D90A2DCD-BE38-48A2-B1F5-4DC84D59F683}" type="sibTrans" cxnId="{9D24DEB6-7CC8-4DDC-9A08-8677207365C5}">
      <dgm:prSet/>
      <dgm:spPr/>
      <dgm:t>
        <a:bodyPr/>
        <a:lstStyle/>
        <a:p>
          <a:endParaRPr lang="en-US"/>
        </a:p>
      </dgm:t>
    </dgm:pt>
    <dgm:pt modelId="{E8F6F0D5-2326-4A6F-919A-C7DE996EEBDF}">
      <dgm:prSet/>
      <dgm:spPr/>
      <dgm:t>
        <a:bodyPr/>
        <a:lstStyle/>
        <a:p>
          <a:r>
            <a:rPr lang="en-US" dirty="0"/>
            <a:t>Payroll cost as of 10/11/24 - $18.9 M. We are projected to end the year at $24.1M.</a:t>
          </a:r>
        </a:p>
      </dgm:t>
    </dgm:pt>
    <dgm:pt modelId="{DEDCB51A-A5CB-4675-8B36-4BFEA9034B33}" type="parTrans" cxnId="{9E923162-B039-4F12-85F4-6B127189F2F8}">
      <dgm:prSet/>
      <dgm:spPr/>
      <dgm:t>
        <a:bodyPr/>
        <a:lstStyle/>
        <a:p>
          <a:endParaRPr lang="en-US"/>
        </a:p>
      </dgm:t>
    </dgm:pt>
    <dgm:pt modelId="{92C3BC28-0012-4935-9E87-A879ADB77653}" type="sibTrans" cxnId="{9E923162-B039-4F12-85F4-6B127189F2F8}">
      <dgm:prSet/>
      <dgm:spPr/>
      <dgm:t>
        <a:bodyPr/>
        <a:lstStyle/>
        <a:p>
          <a:endParaRPr lang="en-US"/>
        </a:p>
      </dgm:t>
    </dgm:pt>
    <dgm:pt modelId="{BF41D901-2433-4EC7-8296-0D0D6B096082}" type="pres">
      <dgm:prSet presAssocID="{0222EB10-8D60-4A0A-B35D-00776A7CF3A0}" presName="vert0" presStyleCnt="0">
        <dgm:presLayoutVars>
          <dgm:dir/>
          <dgm:animOne val="branch"/>
          <dgm:animLvl val="lvl"/>
        </dgm:presLayoutVars>
      </dgm:prSet>
      <dgm:spPr/>
    </dgm:pt>
    <dgm:pt modelId="{08CE9EA4-2545-43A6-BDE0-C11AD669CCDD}" type="pres">
      <dgm:prSet presAssocID="{BE7CF011-E0D3-4927-B5CF-E1F276198615}" presName="thickLine" presStyleLbl="alignNode1" presStyleIdx="0" presStyleCnt="5"/>
      <dgm:spPr/>
    </dgm:pt>
    <dgm:pt modelId="{6FBA204E-7FE7-4DF3-B85A-367A09CE59EE}" type="pres">
      <dgm:prSet presAssocID="{BE7CF011-E0D3-4927-B5CF-E1F276198615}" presName="horz1" presStyleCnt="0"/>
      <dgm:spPr/>
    </dgm:pt>
    <dgm:pt modelId="{E30F47E3-4E18-43FF-8974-84D9EFE989FB}" type="pres">
      <dgm:prSet presAssocID="{BE7CF011-E0D3-4927-B5CF-E1F276198615}" presName="tx1" presStyleLbl="revTx" presStyleIdx="0" presStyleCnt="5"/>
      <dgm:spPr/>
    </dgm:pt>
    <dgm:pt modelId="{2035CF23-CBE1-493E-A7AF-9F99FC9F97FF}" type="pres">
      <dgm:prSet presAssocID="{BE7CF011-E0D3-4927-B5CF-E1F276198615}" presName="vert1" presStyleCnt="0"/>
      <dgm:spPr/>
    </dgm:pt>
    <dgm:pt modelId="{AD8E801C-E4F7-43FB-8B91-3127EA4C9438}" type="pres">
      <dgm:prSet presAssocID="{1FC0EE62-07BA-4FA6-B8FE-0CDB261D6171}" presName="thickLine" presStyleLbl="alignNode1" presStyleIdx="1" presStyleCnt="5"/>
      <dgm:spPr/>
    </dgm:pt>
    <dgm:pt modelId="{C3EFB0D7-899D-42E6-A184-CF73606B43E6}" type="pres">
      <dgm:prSet presAssocID="{1FC0EE62-07BA-4FA6-B8FE-0CDB261D6171}" presName="horz1" presStyleCnt="0"/>
      <dgm:spPr/>
    </dgm:pt>
    <dgm:pt modelId="{63222526-E754-447B-8F68-2753033B3BE9}" type="pres">
      <dgm:prSet presAssocID="{1FC0EE62-07BA-4FA6-B8FE-0CDB261D6171}" presName="tx1" presStyleLbl="revTx" presStyleIdx="1" presStyleCnt="5"/>
      <dgm:spPr/>
    </dgm:pt>
    <dgm:pt modelId="{0CA4A79C-8851-43FC-B621-490AB5C9339F}" type="pres">
      <dgm:prSet presAssocID="{1FC0EE62-07BA-4FA6-B8FE-0CDB261D6171}" presName="vert1" presStyleCnt="0"/>
      <dgm:spPr/>
    </dgm:pt>
    <dgm:pt modelId="{C84D333A-3C4B-4321-81C3-0DA36254A47D}" type="pres">
      <dgm:prSet presAssocID="{4E16E7E0-4FD8-48A8-A314-207A7A1365A1}" presName="thickLine" presStyleLbl="alignNode1" presStyleIdx="2" presStyleCnt="5"/>
      <dgm:spPr/>
    </dgm:pt>
    <dgm:pt modelId="{8B4F9837-AA96-45B9-80A7-807DCB7B712F}" type="pres">
      <dgm:prSet presAssocID="{4E16E7E0-4FD8-48A8-A314-207A7A1365A1}" presName="horz1" presStyleCnt="0"/>
      <dgm:spPr/>
    </dgm:pt>
    <dgm:pt modelId="{16FABC9A-639D-410C-8853-DF958F1B516A}" type="pres">
      <dgm:prSet presAssocID="{4E16E7E0-4FD8-48A8-A314-207A7A1365A1}" presName="tx1" presStyleLbl="revTx" presStyleIdx="2" presStyleCnt="5"/>
      <dgm:spPr/>
    </dgm:pt>
    <dgm:pt modelId="{E0C4679E-AF5F-415B-BEF7-390A373AF955}" type="pres">
      <dgm:prSet presAssocID="{4E16E7E0-4FD8-48A8-A314-207A7A1365A1}" presName="vert1" presStyleCnt="0"/>
      <dgm:spPr/>
    </dgm:pt>
    <dgm:pt modelId="{3B24A8A6-06DC-49F2-9DF8-EC1025D7F4E0}" type="pres">
      <dgm:prSet presAssocID="{BB3EE978-B95D-46B8-8E32-A43AB3BEBF13}" presName="thickLine" presStyleLbl="alignNode1" presStyleIdx="3" presStyleCnt="5"/>
      <dgm:spPr/>
    </dgm:pt>
    <dgm:pt modelId="{23F4FBAB-BDF4-4E4A-9AE9-00076627E623}" type="pres">
      <dgm:prSet presAssocID="{BB3EE978-B95D-46B8-8E32-A43AB3BEBF13}" presName="horz1" presStyleCnt="0"/>
      <dgm:spPr/>
    </dgm:pt>
    <dgm:pt modelId="{E3F0FCF7-DC87-4615-BC06-CEF295428A98}" type="pres">
      <dgm:prSet presAssocID="{BB3EE978-B95D-46B8-8E32-A43AB3BEBF13}" presName="tx1" presStyleLbl="revTx" presStyleIdx="3" presStyleCnt="5"/>
      <dgm:spPr/>
    </dgm:pt>
    <dgm:pt modelId="{3C47B3F2-0CE8-4971-B49B-1E72F83DD973}" type="pres">
      <dgm:prSet presAssocID="{BB3EE978-B95D-46B8-8E32-A43AB3BEBF13}" presName="vert1" presStyleCnt="0"/>
      <dgm:spPr/>
    </dgm:pt>
    <dgm:pt modelId="{4DB4E200-17CB-449B-9635-D625516009D7}" type="pres">
      <dgm:prSet presAssocID="{E8F6F0D5-2326-4A6F-919A-C7DE996EEBDF}" presName="thickLine" presStyleLbl="alignNode1" presStyleIdx="4" presStyleCnt="5"/>
      <dgm:spPr/>
    </dgm:pt>
    <dgm:pt modelId="{9B82F480-ACCE-4A73-9ECF-79E8AC462027}" type="pres">
      <dgm:prSet presAssocID="{E8F6F0D5-2326-4A6F-919A-C7DE996EEBDF}" presName="horz1" presStyleCnt="0"/>
      <dgm:spPr/>
    </dgm:pt>
    <dgm:pt modelId="{798A0902-04FF-475E-9E32-41BA208FAA4F}" type="pres">
      <dgm:prSet presAssocID="{E8F6F0D5-2326-4A6F-919A-C7DE996EEBDF}" presName="tx1" presStyleLbl="revTx" presStyleIdx="4" presStyleCnt="5"/>
      <dgm:spPr/>
    </dgm:pt>
    <dgm:pt modelId="{6E1B1FB9-CA58-48CD-93F5-A1486A7E967A}" type="pres">
      <dgm:prSet presAssocID="{E8F6F0D5-2326-4A6F-919A-C7DE996EEBDF}" presName="vert1" presStyleCnt="0"/>
      <dgm:spPr/>
    </dgm:pt>
  </dgm:ptLst>
  <dgm:cxnLst>
    <dgm:cxn modelId="{C5D17001-23A4-4A19-978E-671782EC70C0}" type="presOf" srcId="{E8F6F0D5-2326-4A6F-919A-C7DE996EEBDF}" destId="{798A0902-04FF-475E-9E32-41BA208FAA4F}" srcOrd="0" destOrd="0" presId="urn:microsoft.com/office/officeart/2008/layout/LinedList"/>
    <dgm:cxn modelId="{0C823429-DDBD-4AC7-8413-C7FD5BA5C2A5}" type="presOf" srcId="{BE7CF011-E0D3-4927-B5CF-E1F276198615}" destId="{E30F47E3-4E18-43FF-8974-84D9EFE989FB}" srcOrd="0" destOrd="0" presId="urn:microsoft.com/office/officeart/2008/layout/LinedList"/>
    <dgm:cxn modelId="{9E923162-B039-4F12-85F4-6B127189F2F8}" srcId="{0222EB10-8D60-4A0A-B35D-00776A7CF3A0}" destId="{E8F6F0D5-2326-4A6F-919A-C7DE996EEBDF}" srcOrd="4" destOrd="0" parTransId="{DEDCB51A-A5CB-4675-8B36-4BFEA9034B33}" sibTransId="{92C3BC28-0012-4935-9E87-A879ADB77653}"/>
    <dgm:cxn modelId="{FF5C8076-0853-4586-B073-2482D04D5119}" srcId="{0222EB10-8D60-4A0A-B35D-00776A7CF3A0}" destId="{4E16E7E0-4FD8-48A8-A314-207A7A1365A1}" srcOrd="2" destOrd="0" parTransId="{E57ADE1E-1563-406B-BE38-F1D7097963C4}" sibTransId="{7D1F4386-034C-4105-B856-710B8A1961D3}"/>
    <dgm:cxn modelId="{BC18B185-A58F-4C71-A214-1C0137643420}" type="presOf" srcId="{BB3EE978-B95D-46B8-8E32-A43AB3BEBF13}" destId="{E3F0FCF7-DC87-4615-BC06-CEF295428A98}" srcOrd="0" destOrd="0" presId="urn:microsoft.com/office/officeart/2008/layout/LinedList"/>
    <dgm:cxn modelId="{64CACC9D-DFDC-423D-AC13-88DE579D05D7}" type="presOf" srcId="{1FC0EE62-07BA-4FA6-B8FE-0CDB261D6171}" destId="{63222526-E754-447B-8F68-2753033B3BE9}" srcOrd="0" destOrd="0" presId="urn:microsoft.com/office/officeart/2008/layout/LinedList"/>
    <dgm:cxn modelId="{6F80F3A8-2461-4174-B88C-B11038B56A3C}" type="presOf" srcId="{4E16E7E0-4FD8-48A8-A314-207A7A1365A1}" destId="{16FABC9A-639D-410C-8853-DF958F1B516A}" srcOrd="0" destOrd="0" presId="urn:microsoft.com/office/officeart/2008/layout/LinedList"/>
    <dgm:cxn modelId="{9D24DEB6-7CC8-4DDC-9A08-8677207365C5}" srcId="{0222EB10-8D60-4A0A-B35D-00776A7CF3A0}" destId="{BB3EE978-B95D-46B8-8E32-A43AB3BEBF13}" srcOrd="3" destOrd="0" parTransId="{4E0B42A2-A6EF-4026-BEDF-131DD1AFC152}" sibTransId="{D90A2DCD-BE38-48A2-B1F5-4DC84D59F683}"/>
    <dgm:cxn modelId="{71EE02D0-268A-4572-A1D4-56E8EC56EEE0}" srcId="{0222EB10-8D60-4A0A-B35D-00776A7CF3A0}" destId="{BE7CF011-E0D3-4927-B5CF-E1F276198615}" srcOrd="0" destOrd="0" parTransId="{226CA8A2-7CA9-466C-8D71-ED23EBA453D6}" sibTransId="{3A93C11E-F257-4338-8F98-0B537F232167}"/>
    <dgm:cxn modelId="{A53A89DA-70B9-489E-90CC-B04BC7CF4A8B}" srcId="{0222EB10-8D60-4A0A-B35D-00776A7CF3A0}" destId="{1FC0EE62-07BA-4FA6-B8FE-0CDB261D6171}" srcOrd="1" destOrd="0" parTransId="{38805F90-2410-42D7-A797-DBEA2A5520A6}" sibTransId="{9FDC025E-345F-47AB-A62D-EE839132F7DE}"/>
    <dgm:cxn modelId="{C8DDBEDA-F47F-4B13-9E1A-897907BF0C5C}" type="presOf" srcId="{0222EB10-8D60-4A0A-B35D-00776A7CF3A0}" destId="{BF41D901-2433-4EC7-8296-0D0D6B096082}" srcOrd="0" destOrd="0" presId="urn:microsoft.com/office/officeart/2008/layout/LinedList"/>
    <dgm:cxn modelId="{1A4A1770-B320-46E7-9CC0-CF7B04211775}" type="presParOf" srcId="{BF41D901-2433-4EC7-8296-0D0D6B096082}" destId="{08CE9EA4-2545-43A6-BDE0-C11AD669CCDD}" srcOrd="0" destOrd="0" presId="urn:microsoft.com/office/officeart/2008/layout/LinedList"/>
    <dgm:cxn modelId="{C4A5EB4B-D6FA-48D7-84D5-9FB60369383C}" type="presParOf" srcId="{BF41D901-2433-4EC7-8296-0D0D6B096082}" destId="{6FBA204E-7FE7-4DF3-B85A-367A09CE59EE}" srcOrd="1" destOrd="0" presId="urn:microsoft.com/office/officeart/2008/layout/LinedList"/>
    <dgm:cxn modelId="{7956DA0A-3CBC-44DA-898C-20E3485D5054}" type="presParOf" srcId="{6FBA204E-7FE7-4DF3-B85A-367A09CE59EE}" destId="{E30F47E3-4E18-43FF-8974-84D9EFE989FB}" srcOrd="0" destOrd="0" presId="urn:microsoft.com/office/officeart/2008/layout/LinedList"/>
    <dgm:cxn modelId="{B90FC01C-34E1-4EE9-B2DB-56ED4924EA04}" type="presParOf" srcId="{6FBA204E-7FE7-4DF3-B85A-367A09CE59EE}" destId="{2035CF23-CBE1-493E-A7AF-9F99FC9F97FF}" srcOrd="1" destOrd="0" presId="urn:microsoft.com/office/officeart/2008/layout/LinedList"/>
    <dgm:cxn modelId="{8612D988-E241-44FC-B68B-8A5159162161}" type="presParOf" srcId="{BF41D901-2433-4EC7-8296-0D0D6B096082}" destId="{AD8E801C-E4F7-43FB-8B91-3127EA4C9438}" srcOrd="2" destOrd="0" presId="urn:microsoft.com/office/officeart/2008/layout/LinedList"/>
    <dgm:cxn modelId="{CA9B34C0-4676-46A9-90A5-3550208E2FAC}" type="presParOf" srcId="{BF41D901-2433-4EC7-8296-0D0D6B096082}" destId="{C3EFB0D7-899D-42E6-A184-CF73606B43E6}" srcOrd="3" destOrd="0" presId="urn:microsoft.com/office/officeart/2008/layout/LinedList"/>
    <dgm:cxn modelId="{07CCE0D2-465A-4BB5-B6EE-985EEBB02BB4}" type="presParOf" srcId="{C3EFB0D7-899D-42E6-A184-CF73606B43E6}" destId="{63222526-E754-447B-8F68-2753033B3BE9}" srcOrd="0" destOrd="0" presId="urn:microsoft.com/office/officeart/2008/layout/LinedList"/>
    <dgm:cxn modelId="{319CC2A5-CE8A-4E1A-8EF5-6C66A6D322D7}" type="presParOf" srcId="{C3EFB0D7-899D-42E6-A184-CF73606B43E6}" destId="{0CA4A79C-8851-43FC-B621-490AB5C9339F}" srcOrd="1" destOrd="0" presId="urn:microsoft.com/office/officeart/2008/layout/LinedList"/>
    <dgm:cxn modelId="{D2B9AACA-7B27-4D5F-9D05-1D2001790AAC}" type="presParOf" srcId="{BF41D901-2433-4EC7-8296-0D0D6B096082}" destId="{C84D333A-3C4B-4321-81C3-0DA36254A47D}" srcOrd="4" destOrd="0" presId="urn:microsoft.com/office/officeart/2008/layout/LinedList"/>
    <dgm:cxn modelId="{15F07B2E-D9A4-4442-B0D6-192AA46FF131}" type="presParOf" srcId="{BF41D901-2433-4EC7-8296-0D0D6B096082}" destId="{8B4F9837-AA96-45B9-80A7-807DCB7B712F}" srcOrd="5" destOrd="0" presId="urn:microsoft.com/office/officeart/2008/layout/LinedList"/>
    <dgm:cxn modelId="{F11C140B-3CAC-46A7-B551-AE59EEF3B0FC}" type="presParOf" srcId="{8B4F9837-AA96-45B9-80A7-807DCB7B712F}" destId="{16FABC9A-639D-410C-8853-DF958F1B516A}" srcOrd="0" destOrd="0" presId="urn:microsoft.com/office/officeart/2008/layout/LinedList"/>
    <dgm:cxn modelId="{BAC64006-F5DF-47AA-B3B1-31718FE8120E}" type="presParOf" srcId="{8B4F9837-AA96-45B9-80A7-807DCB7B712F}" destId="{E0C4679E-AF5F-415B-BEF7-390A373AF955}" srcOrd="1" destOrd="0" presId="urn:microsoft.com/office/officeart/2008/layout/LinedList"/>
    <dgm:cxn modelId="{BAD07DC7-A209-419C-89A5-EED72AE435ED}" type="presParOf" srcId="{BF41D901-2433-4EC7-8296-0D0D6B096082}" destId="{3B24A8A6-06DC-49F2-9DF8-EC1025D7F4E0}" srcOrd="6" destOrd="0" presId="urn:microsoft.com/office/officeart/2008/layout/LinedList"/>
    <dgm:cxn modelId="{5BA7DAFD-8A4A-42E4-93D6-5C3B9F91EF80}" type="presParOf" srcId="{BF41D901-2433-4EC7-8296-0D0D6B096082}" destId="{23F4FBAB-BDF4-4E4A-9AE9-00076627E623}" srcOrd="7" destOrd="0" presId="urn:microsoft.com/office/officeart/2008/layout/LinedList"/>
    <dgm:cxn modelId="{4DDFA12C-5B05-49A1-98D6-58825E85480F}" type="presParOf" srcId="{23F4FBAB-BDF4-4E4A-9AE9-00076627E623}" destId="{E3F0FCF7-DC87-4615-BC06-CEF295428A98}" srcOrd="0" destOrd="0" presId="urn:microsoft.com/office/officeart/2008/layout/LinedList"/>
    <dgm:cxn modelId="{5EBA1D5C-BFD8-455E-9E6B-75C988E2ACF0}" type="presParOf" srcId="{23F4FBAB-BDF4-4E4A-9AE9-00076627E623}" destId="{3C47B3F2-0CE8-4971-B49B-1E72F83DD973}" srcOrd="1" destOrd="0" presId="urn:microsoft.com/office/officeart/2008/layout/LinedList"/>
    <dgm:cxn modelId="{C57D9607-0531-4395-85AA-7D37ADAB0A23}" type="presParOf" srcId="{BF41D901-2433-4EC7-8296-0D0D6B096082}" destId="{4DB4E200-17CB-449B-9635-D625516009D7}" srcOrd="8" destOrd="0" presId="urn:microsoft.com/office/officeart/2008/layout/LinedList"/>
    <dgm:cxn modelId="{097E7AEB-35DC-4549-BA2A-BB23A6D89557}" type="presParOf" srcId="{BF41D901-2433-4EC7-8296-0D0D6B096082}" destId="{9B82F480-ACCE-4A73-9ECF-79E8AC462027}" srcOrd="9" destOrd="0" presId="urn:microsoft.com/office/officeart/2008/layout/LinedList"/>
    <dgm:cxn modelId="{ED0C3514-6955-4547-9670-AEC0F94FD3E2}" type="presParOf" srcId="{9B82F480-ACCE-4A73-9ECF-79E8AC462027}" destId="{798A0902-04FF-475E-9E32-41BA208FAA4F}" srcOrd="0" destOrd="0" presId="urn:microsoft.com/office/officeart/2008/layout/LinedList"/>
    <dgm:cxn modelId="{0373CA52-7580-4D1E-AEE7-E255F01746BB}" type="presParOf" srcId="{9B82F480-ACCE-4A73-9ECF-79E8AC462027}" destId="{6E1B1FB9-CA58-48CD-93F5-A1486A7E96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1701B-1C87-4D8D-B767-BD76337C50D3}"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C3D271E1-B881-4A86-9354-229ED4D1F031}">
      <dgm:prSet/>
      <dgm:spPr/>
      <dgm:t>
        <a:bodyPr/>
        <a:lstStyle/>
        <a:p>
          <a:pPr>
            <a:lnSpc>
              <a:spcPct val="100000"/>
            </a:lnSpc>
          </a:pPr>
          <a:r>
            <a:rPr lang="en-US"/>
            <a:t>Provide a balanced budget. </a:t>
          </a:r>
        </a:p>
      </dgm:t>
    </dgm:pt>
    <dgm:pt modelId="{DEF92435-9034-491A-BACF-47F65A5DD169}" type="parTrans" cxnId="{6BFCCC17-0641-45AB-9777-3623FCFF22F8}">
      <dgm:prSet/>
      <dgm:spPr/>
      <dgm:t>
        <a:bodyPr/>
        <a:lstStyle/>
        <a:p>
          <a:endParaRPr lang="en-US"/>
        </a:p>
      </dgm:t>
    </dgm:pt>
    <dgm:pt modelId="{DA4F1227-99DA-4318-AB2A-54FF425CC5F8}" type="sibTrans" cxnId="{6BFCCC17-0641-45AB-9777-3623FCFF22F8}">
      <dgm:prSet/>
      <dgm:spPr/>
      <dgm:t>
        <a:bodyPr/>
        <a:lstStyle/>
        <a:p>
          <a:pPr>
            <a:lnSpc>
              <a:spcPct val="100000"/>
            </a:lnSpc>
          </a:pPr>
          <a:endParaRPr lang="en-US"/>
        </a:p>
      </dgm:t>
    </dgm:pt>
    <dgm:pt modelId="{A10C1F3A-4B4F-4F21-9918-AA0AD911F212}">
      <dgm:prSet/>
      <dgm:spPr/>
      <dgm:t>
        <a:bodyPr/>
        <a:lstStyle/>
        <a:p>
          <a:pPr>
            <a:lnSpc>
              <a:spcPct val="100000"/>
            </a:lnSpc>
          </a:pPr>
          <a:r>
            <a:rPr lang="en-US"/>
            <a:t>Maintain core county services and programs in the most cost-effective manner possible.</a:t>
          </a:r>
        </a:p>
      </dgm:t>
    </dgm:pt>
    <dgm:pt modelId="{FE5562E6-7A21-4D0B-82E2-7A53DEBA14EA}" type="parTrans" cxnId="{D22CD78B-1748-4281-BCA9-6DA86943CA97}">
      <dgm:prSet/>
      <dgm:spPr/>
      <dgm:t>
        <a:bodyPr/>
        <a:lstStyle/>
        <a:p>
          <a:endParaRPr lang="en-US"/>
        </a:p>
      </dgm:t>
    </dgm:pt>
    <dgm:pt modelId="{DED6256F-2270-4F1A-922F-826440FD6F97}" type="sibTrans" cxnId="{D22CD78B-1748-4281-BCA9-6DA86943CA97}">
      <dgm:prSet/>
      <dgm:spPr/>
      <dgm:t>
        <a:bodyPr/>
        <a:lstStyle/>
        <a:p>
          <a:pPr>
            <a:lnSpc>
              <a:spcPct val="100000"/>
            </a:lnSpc>
          </a:pPr>
          <a:endParaRPr lang="en-US"/>
        </a:p>
      </dgm:t>
    </dgm:pt>
    <dgm:pt modelId="{19201C08-17A0-4076-918B-B1D82B8A0D9C}">
      <dgm:prSet/>
      <dgm:spPr/>
      <dgm:t>
        <a:bodyPr/>
        <a:lstStyle/>
        <a:p>
          <a:pPr>
            <a:lnSpc>
              <a:spcPct val="100000"/>
            </a:lnSpc>
          </a:pPr>
          <a:r>
            <a:rPr lang="en-US"/>
            <a:t>Comply with the New York State property tax Cap and continue our effort to rationalize property tax to make us competitive in the region. </a:t>
          </a:r>
        </a:p>
      </dgm:t>
    </dgm:pt>
    <dgm:pt modelId="{5CDFDED0-1E71-4937-A5CA-980B50161A4B}" type="parTrans" cxnId="{088CA410-63C0-4C9F-8B64-CF3B90694B6B}">
      <dgm:prSet/>
      <dgm:spPr/>
      <dgm:t>
        <a:bodyPr/>
        <a:lstStyle/>
        <a:p>
          <a:endParaRPr lang="en-US"/>
        </a:p>
      </dgm:t>
    </dgm:pt>
    <dgm:pt modelId="{3B984E12-59CC-408D-8A35-8D70DC63786B}" type="sibTrans" cxnId="{088CA410-63C0-4C9F-8B64-CF3B90694B6B}">
      <dgm:prSet/>
      <dgm:spPr/>
      <dgm:t>
        <a:bodyPr/>
        <a:lstStyle/>
        <a:p>
          <a:pPr>
            <a:lnSpc>
              <a:spcPct val="100000"/>
            </a:lnSpc>
          </a:pPr>
          <a:endParaRPr lang="en-US"/>
        </a:p>
      </dgm:t>
    </dgm:pt>
    <dgm:pt modelId="{58D9812D-65C4-4A17-97D0-1C47D1B96BDD}">
      <dgm:prSet/>
      <dgm:spPr/>
      <dgm:t>
        <a:bodyPr/>
        <a:lstStyle/>
        <a:p>
          <a:pPr>
            <a:lnSpc>
              <a:spcPct val="100000"/>
            </a:lnSpc>
          </a:pPr>
          <a:r>
            <a:rPr lang="en-US"/>
            <a:t>Provide funding for prioritized projects and programs while avoiding fiscal stress and protecting our fiscal stability. </a:t>
          </a:r>
        </a:p>
      </dgm:t>
    </dgm:pt>
    <dgm:pt modelId="{C3CAC9CB-8490-4533-ADC5-B7345321ECFA}" type="parTrans" cxnId="{95F44070-2269-45F8-9533-5DCE60B98B9A}">
      <dgm:prSet/>
      <dgm:spPr/>
      <dgm:t>
        <a:bodyPr/>
        <a:lstStyle/>
        <a:p>
          <a:endParaRPr lang="en-US"/>
        </a:p>
      </dgm:t>
    </dgm:pt>
    <dgm:pt modelId="{CBEEDE0B-AB87-4141-ADA3-2A63D32C4C2F}" type="sibTrans" cxnId="{95F44070-2269-45F8-9533-5DCE60B98B9A}">
      <dgm:prSet/>
      <dgm:spPr/>
      <dgm:t>
        <a:bodyPr/>
        <a:lstStyle/>
        <a:p>
          <a:pPr>
            <a:lnSpc>
              <a:spcPct val="100000"/>
            </a:lnSpc>
          </a:pPr>
          <a:endParaRPr lang="en-US"/>
        </a:p>
      </dgm:t>
    </dgm:pt>
    <dgm:pt modelId="{A530A2FB-B710-41AB-9767-35F60BD5C84A}">
      <dgm:prSet/>
      <dgm:spPr/>
      <dgm:t>
        <a:bodyPr/>
        <a:lstStyle/>
        <a:p>
          <a:pPr>
            <a:lnSpc>
              <a:spcPct val="100000"/>
            </a:lnSpc>
          </a:pPr>
          <a:r>
            <a:rPr lang="en-US" dirty="0"/>
            <a:t>Use realistic estimates for both expenditure and revenue. </a:t>
          </a:r>
        </a:p>
      </dgm:t>
    </dgm:pt>
    <dgm:pt modelId="{48A8A1DB-57DB-45EF-BD17-A5C9E77DD5B0}" type="parTrans" cxnId="{68423488-4564-4429-8088-3506FA9289EB}">
      <dgm:prSet/>
      <dgm:spPr/>
      <dgm:t>
        <a:bodyPr/>
        <a:lstStyle/>
        <a:p>
          <a:endParaRPr lang="en-US"/>
        </a:p>
      </dgm:t>
    </dgm:pt>
    <dgm:pt modelId="{43E8E415-E42D-44D3-9BE2-93459330A996}" type="sibTrans" cxnId="{68423488-4564-4429-8088-3506FA9289EB}">
      <dgm:prSet/>
      <dgm:spPr/>
      <dgm:t>
        <a:bodyPr/>
        <a:lstStyle/>
        <a:p>
          <a:pPr>
            <a:lnSpc>
              <a:spcPct val="100000"/>
            </a:lnSpc>
          </a:pPr>
          <a:endParaRPr lang="en-US"/>
        </a:p>
      </dgm:t>
    </dgm:pt>
    <dgm:pt modelId="{45B80582-716D-435F-A2EA-F736717D0E2F}">
      <dgm:prSet/>
      <dgm:spPr/>
      <dgm:t>
        <a:bodyPr/>
        <a:lstStyle/>
        <a:p>
          <a:pPr>
            <a:lnSpc>
              <a:spcPct val="100000"/>
            </a:lnSpc>
          </a:pPr>
          <a:r>
            <a:rPr lang="en-US"/>
            <a:t>Support capital investment goals through enhanced Capital Improvement Planning (CIP)</a:t>
          </a:r>
        </a:p>
      </dgm:t>
    </dgm:pt>
    <dgm:pt modelId="{001CB5E7-F88E-4EC5-9B1E-B497FBC94F33}" type="parTrans" cxnId="{B36E83BF-D4E7-4D73-99AF-A5C703910B3A}">
      <dgm:prSet/>
      <dgm:spPr/>
      <dgm:t>
        <a:bodyPr/>
        <a:lstStyle/>
        <a:p>
          <a:endParaRPr lang="en-US"/>
        </a:p>
      </dgm:t>
    </dgm:pt>
    <dgm:pt modelId="{98E8A5AD-A892-4305-8DCF-41FE15ACA463}" type="sibTrans" cxnId="{B36E83BF-D4E7-4D73-99AF-A5C703910B3A}">
      <dgm:prSet/>
      <dgm:spPr/>
      <dgm:t>
        <a:bodyPr/>
        <a:lstStyle/>
        <a:p>
          <a:endParaRPr lang="en-US"/>
        </a:p>
      </dgm:t>
    </dgm:pt>
    <dgm:pt modelId="{5D6FA2DC-77E4-4D36-BD43-FB2ABC497CA2}" type="pres">
      <dgm:prSet presAssocID="{BB91701B-1C87-4D8D-B767-BD76337C50D3}" presName="root" presStyleCnt="0">
        <dgm:presLayoutVars>
          <dgm:dir/>
          <dgm:resizeHandles val="exact"/>
        </dgm:presLayoutVars>
      </dgm:prSet>
      <dgm:spPr/>
    </dgm:pt>
    <dgm:pt modelId="{539089C0-6D40-4944-98DF-D0F1704BC647}" type="pres">
      <dgm:prSet presAssocID="{BB91701B-1C87-4D8D-B767-BD76337C50D3}" presName="container" presStyleCnt="0">
        <dgm:presLayoutVars>
          <dgm:dir/>
          <dgm:resizeHandles val="exact"/>
        </dgm:presLayoutVars>
      </dgm:prSet>
      <dgm:spPr/>
    </dgm:pt>
    <dgm:pt modelId="{003E62F5-8707-4892-AD1E-A6B3719CCC44}" type="pres">
      <dgm:prSet presAssocID="{C3D271E1-B881-4A86-9354-229ED4D1F031}" presName="compNode" presStyleCnt="0"/>
      <dgm:spPr/>
    </dgm:pt>
    <dgm:pt modelId="{69C2F0CC-DAA4-4710-931E-C95DAE83F1A4}" type="pres">
      <dgm:prSet presAssocID="{C3D271E1-B881-4A86-9354-229ED4D1F031}" presName="iconBgRect" presStyleLbl="bgShp" presStyleIdx="0" presStyleCnt="6"/>
      <dgm:spPr/>
    </dgm:pt>
    <dgm:pt modelId="{00E53874-1A41-48A0-8296-D5F81C4393E6}" type="pres">
      <dgm:prSet presAssocID="{C3D271E1-B881-4A86-9354-229ED4D1F0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BB198981-11E4-4BD3-9574-3496ECCC2A82}" type="pres">
      <dgm:prSet presAssocID="{C3D271E1-B881-4A86-9354-229ED4D1F031}" presName="spaceRect" presStyleCnt="0"/>
      <dgm:spPr/>
    </dgm:pt>
    <dgm:pt modelId="{EFDD794D-2CDC-4418-A4E8-756F29A1D12D}" type="pres">
      <dgm:prSet presAssocID="{C3D271E1-B881-4A86-9354-229ED4D1F031}" presName="textRect" presStyleLbl="revTx" presStyleIdx="0" presStyleCnt="6">
        <dgm:presLayoutVars>
          <dgm:chMax val="1"/>
          <dgm:chPref val="1"/>
        </dgm:presLayoutVars>
      </dgm:prSet>
      <dgm:spPr/>
    </dgm:pt>
    <dgm:pt modelId="{E72798B3-B12D-4BDA-BE7C-069F3D6DBFBD}" type="pres">
      <dgm:prSet presAssocID="{DA4F1227-99DA-4318-AB2A-54FF425CC5F8}" presName="sibTrans" presStyleLbl="sibTrans2D1" presStyleIdx="0" presStyleCnt="0"/>
      <dgm:spPr/>
    </dgm:pt>
    <dgm:pt modelId="{7EDB285A-C741-47B4-959D-807F740FAF55}" type="pres">
      <dgm:prSet presAssocID="{A10C1F3A-4B4F-4F21-9918-AA0AD911F212}" presName="compNode" presStyleCnt="0"/>
      <dgm:spPr/>
    </dgm:pt>
    <dgm:pt modelId="{FF418073-C842-4E11-BDDA-4948F33789F0}" type="pres">
      <dgm:prSet presAssocID="{A10C1F3A-4B4F-4F21-9918-AA0AD911F212}" presName="iconBgRect" presStyleLbl="bgShp" presStyleIdx="1" presStyleCnt="6"/>
      <dgm:spPr/>
    </dgm:pt>
    <dgm:pt modelId="{F84429CB-6150-446F-8A6A-21C61AB6D5CC}" type="pres">
      <dgm:prSet presAssocID="{A10C1F3A-4B4F-4F21-9918-AA0AD911F21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644797E1-3D8D-43B6-A605-E0E6870AFF52}" type="pres">
      <dgm:prSet presAssocID="{A10C1F3A-4B4F-4F21-9918-AA0AD911F212}" presName="spaceRect" presStyleCnt="0"/>
      <dgm:spPr/>
    </dgm:pt>
    <dgm:pt modelId="{DAB1DF49-13F0-4E54-8161-47C94F44DABE}" type="pres">
      <dgm:prSet presAssocID="{A10C1F3A-4B4F-4F21-9918-AA0AD911F212}" presName="textRect" presStyleLbl="revTx" presStyleIdx="1" presStyleCnt="6">
        <dgm:presLayoutVars>
          <dgm:chMax val="1"/>
          <dgm:chPref val="1"/>
        </dgm:presLayoutVars>
      </dgm:prSet>
      <dgm:spPr/>
    </dgm:pt>
    <dgm:pt modelId="{1501DB2A-167D-40FB-AB35-3577FF6CA149}" type="pres">
      <dgm:prSet presAssocID="{DED6256F-2270-4F1A-922F-826440FD6F97}" presName="sibTrans" presStyleLbl="sibTrans2D1" presStyleIdx="0" presStyleCnt="0"/>
      <dgm:spPr/>
    </dgm:pt>
    <dgm:pt modelId="{F9E9CBE6-809C-413F-8EC1-69AF8BF5AE92}" type="pres">
      <dgm:prSet presAssocID="{19201C08-17A0-4076-918B-B1D82B8A0D9C}" presName="compNode" presStyleCnt="0"/>
      <dgm:spPr/>
    </dgm:pt>
    <dgm:pt modelId="{3E36672E-4FFB-43DF-BF0A-7BD79C4319C9}" type="pres">
      <dgm:prSet presAssocID="{19201C08-17A0-4076-918B-B1D82B8A0D9C}" presName="iconBgRect" presStyleLbl="bgShp" presStyleIdx="2" presStyleCnt="6"/>
      <dgm:spPr/>
    </dgm:pt>
    <dgm:pt modelId="{9A37464B-52AC-4D9D-8CAD-7A11128FDE12}" type="pres">
      <dgm:prSet presAssocID="{19201C08-17A0-4076-918B-B1D82B8A0D9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15EBE709-F0AA-44C8-9382-02A9DBCE27CF}" type="pres">
      <dgm:prSet presAssocID="{19201C08-17A0-4076-918B-B1D82B8A0D9C}" presName="spaceRect" presStyleCnt="0"/>
      <dgm:spPr/>
    </dgm:pt>
    <dgm:pt modelId="{1C4D8845-D647-43E4-9E3F-67D3DC81C237}" type="pres">
      <dgm:prSet presAssocID="{19201C08-17A0-4076-918B-B1D82B8A0D9C}" presName="textRect" presStyleLbl="revTx" presStyleIdx="2" presStyleCnt="6">
        <dgm:presLayoutVars>
          <dgm:chMax val="1"/>
          <dgm:chPref val="1"/>
        </dgm:presLayoutVars>
      </dgm:prSet>
      <dgm:spPr/>
    </dgm:pt>
    <dgm:pt modelId="{A1231C9D-C595-418D-AED5-4F8A262BE50F}" type="pres">
      <dgm:prSet presAssocID="{3B984E12-59CC-408D-8A35-8D70DC63786B}" presName="sibTrans" presStyleLbl="sibTrans2D1" presStyleIdx="0" presStyleCnt="0"/>
      <dgm:spPr/>
    </dgm:pt>
    <dgm:pt modelId="{1C60E05E-F383-408D-8DEE-1B602BA009F5}" type="pres">
      <dgm:prSet presAssocID="{58D9812D-65C4-4A17-97D0-1C47D1B96BDD}" presName="compNode" presStyleCnt="0"/>
      <dgm:spPr/>
    </dgm:pt>
    <dgm:pt modelId="{DAA77B2E-8A2B-4EDE-9E03-F909592E3109}" type="pres">
      <dgm:prSet presAssocID="{58D9812D-65C4-4A17-97D0-1C47D1B96BDD}" presName="iconBgRect" presStyleLbl="bgShp" presStyleIdx="3" presStyleCnt="6"/>
      <dgm:spPr/>
    </dgm:pt>
    <dgm:pt modelId="{9CAE1E88-8B35-4F9F-95E4-9F7AEE1AB109}" type="pres">
      <dgm:prSet presAssocID="{58D9812D-65C4-4A17-97D0-1C47D1B96BD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43E7070F-02E2-4233-8887-97904E0C09B1}" type="pres">
      <dgm:prSet presAssocID="{58D9812D-65C4-4A17-97D0-1C47D1B96BDD}" presName="spaceRect" presStyleCnt="0"/>
      <dgm:spPr/>
    </dgm:pt>
    <dgm:pt modelId="{F25B8CC5-DCD8-4DD5-A85E-C321726C20C2}" type="pres">
      <dgm:prSet presAssocID="{58D9812D-65C4-4A17-97D0-1C47D1B96BDD}" presName="textRect" presStyleLbl="revTx" presStyleIdx="3" presStyleCnt="6">
        <dgm:presLayoutVars>
          <dgm:chMax val="1"/>
          <dgm:chPref val="1"/>
        </dgm:presLayoutVars>
      </dgm:prSet>
      <dgm:spPr/>
    </dgm:pt>
    <dgm:pt modelId="{32DF2E91-25AE-4C89-97C0-AC0C9C5669E9}" type="pres">
      <dgm:prSet presAssocID="{CBEEDE0B-AB87-4141-ADA3-2A63D32C4C2F}" presName="sibTrans" presStyleLbl="sibTrans2D1" presStyleIdx="0" presStyleCnt="0"/>
      <dgm:spPr/>
    </dgm:pt>
    <dgm:pt modelId="{661026EA-13BE-4E62-868A-F8757F494FA9}" type="pres">
      <dgm:prSet presAssocID="{A530A2FB-B710-41AB-9767-35F60BD5C84A}" presName="compNode" presStyleCnt="0"/>
      <dgm:spPr/>
    </dgm:pt>
    <dgm:pt modelId="{0F5B9BF8-B97F-4133-B2CE-94F25FF507B3}" type="pres">
      <dgm:prSet presAssocID="{A530A2FB-B710-41AB-9767-35F60BD5C84A}" presName="iconBgRect" presStyleLbl="bgShp" presStyleIdx="4" presStyleCnt="6"/>
      <dgm:spPr/>
    </dgm:pt>
    <dgm:pt modelId="{FA45C1E1-3BED-4FBC-BD15-1D2186F4636E}" type="pres">
      <dgm:prSet presAssocID="{A530A2FB-B710-41AB-9767-35F60BD5C84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8A013BE3-86F2-491C-B85B-1685E47448BB}" type="pres">
      <dgm:prSet presAssocID="{A530A2FB-B710-41AB-9767-35F60BD5C84A}" presName="spaceRect" presStyleCnt="0"/>
      <dgm:spPr/>
    </dgm:pt>
    <dgm:pt modelId="{6BE00BC4-418B-4E3F-87E9-289D4C04997E}" type="pres">
      <dgm:prSet presAssocID="{A530A2FB-B710-41AB-9767-35F60BD5C84A}" presName="textRect" presStyleLbl="revTx" presStyleIdx="4" presStyleCnt="6">
        <dgm:presLayoutVars>
          <dgm:chMax val="1"/>
          <dgm:chPref val="1"/>
        </dgm:presLayoutVars>
      </dgm:prSet>
      <dgm:spPr/>
    </dgm:pt>
    <dgm:pt modelId="{78FFC60D-7A83-44BC-B331-615062B6C6D3}" type="pres">
      <dgm:prSet presAssocID="{43E8E415-E42D-44D3-9BE2-93459330A996}" presName="sibTrans" presStyleLbl="sibTrans2D1" presStyleIdx="0" presStyleCnt="0"/>
      <dgm:spPr/>
    </dgm:pt>
    <dgm:pt modelId="{452BDB5B-2A5D-4B7F-89A2-82CEC060E2C9}" type="pres">
      <dgm:prSet presAssocID="{45B80582-716D-435F-A2EA-F736717D0E2F}" presName="compNode" presStyleCnt="0"/>
      <dgm:spPr/>
    </dgm:pt>
    <dgm:pt modelId="{C0ED24FB-DD5A-455E-AD17-FC24B66174BA}" type="pres">
      <dgm:prSet presAssocID="{45B80582-716D-435F-A2EA-F736717D0E2F}" presName="iconBgRect" presStyleLbl="bgShp" presStyleIdx="5" presStyleCnt="6"/>
      <dgm:spPr/>
    </dgm:pt>
    <dgm:pt modelId="{497B1C7A-95DA-4931-B57D-E171F99424C7}" type="pres">
      <dgm:prSet presAssocID="{45B80582-716D-435F-A2EA-F736717D0E2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F1D0A307-893D-4C36-979D-CBD35B7808B5}" type="pres">
      <dgm:prSet presAssocID="{45B80582-716D-435F-A2EA-F736717D0E2F}" presName="spaceRect" presStyleCnt="0"/>
      <dgm:spPr/>
    </dgm:pt>
    <dgm:pt modelId="{DA253E59-4519-4540-B231-545C3C7265B0}" type="pres">
      <dgm:prSet presAssocID="{45B80582-716D-435F-A2EA-F736717D0E2F}" presName="textRect" presStyleLbl="revTx" presStyleIdx="5" presStyleCnt="6">
        <dgm:presLayoutVars>
          <dgm:chMax val="1"/>
          <dgm:chPref val="1"/>
        </dgm:presLayoutVars>
      </dgm:prSet>
      <dgm:spPr/>
    </dgm:pt>
  </dgm:ptLst>
  <dgm:cxnLst>
    <dgm:cxn modelId="{324FD703-FF78-4136-817C-55A370665587}" type="presOf" srcId="{43E8E415-E42D-44D3-9BE2-93459330A996}" destId="{78FFC60D-7A83-44BC-B331-615062B6C6D3}" srcOrd="0" destOrd="0" presId="urn:microsoft.com/office/officeart/2018/2/layout/IconCircleList"/>
    <dgm:cxn modelId="{4DB0530C-F804-45E8-AC1A-A5FA52ED2900}" type="presOf" srcId="{CBEEDE0B-AB87-4141-ADA3-2A63D32C4C2F}" destId="{32DF2E91-25AE-4C89-97C0-AC0C9C5669E9}" srcOrd="0" destOrd="0" presId="urn:microsoft.com/office/officeart/2018/2/layout/IconCircleList"/>
    <dgm:cxn modelId="{088CA410-63C0-4C9F-8B64-CF3B90694B6B}" srcId="{BB91701B-1C87-4D8D-B767-BD76337C50D3}" destId="{19201C08-17A0-4076-918B-B1D82B8A0D9C}" srcOrd="2" destOrd="0" parTransId="{5CDFDED0-1E71-4937-A5CA-980B50161A4B}" sibTransId="{3B984E12-59CC-408D-8A35-8D70DC63786B}"/>
    <dgm:cxn modelId="{6BFCCC17-0641-45AB-9777-3623FCFF22F8}" srcId="{BB91701B-1C87-4D8D-B767-BD76337C50D3}" destId="{C3D271E1-B881-4A86-9354-229ED4D1F031}" srcOrd="0" destOrd="0" parTransId="{DEF92435-9034-491A-BACF-47F65A5DD169}" sibTransId="{DA4F1227-99DA-4318-AB2A-54FF425CC5F8}"/>
    <dgm:cxn modelId="{9E9B511D-542A-476A-BFFF-818A7D8D291C}" type="presOf" srcId="{45B80582-716D-435F-A2EA-F736717D0E2F}" destId="{DA253E59-4519-4540-B231-545C3C7265B0}" srcOrd="0" destOrd="0" presId="urn:microsoft.com/office/officeart/2018/2/layout/IconCircleList"/>
    <dgm:cxn modelId="{14CBE32C-CB73-4B2F-A4C0-D00254DA4819}" type="presOf" srcId="{19201C08-17A0-4076-918B-B1D82B8A0D9C}" destId="{1C4D8845-D647-43E4-9E3F-67D3DC81C237}" srcOrd="0" destOrd="0" presId="urn:microsoft.com/office/officeart/2018/2/layout/IconCircleList"/>
    <dgm:cxn modelId="{95F44070-2269-45F8-9533-5DCE60B98B9A}" srcId="{BB91701B-1C87-4D8D-B767-BD76337C50D3}" destId="{58D9812D-65C4-4A17-97D0-1C47D1B96BDD}" srcOrd="3" destOrd="0" parTransId="{C3CAC9CB-8490-4533-ADC5-B7345321ECFA}" sibTransId="{CBEEDE0B-AB87-4141-ADA3-2A63D32C4C2F}"/>
    <dgm:cxn modelId="{44BE4C79-D0A7-47A2-A201-4C7EF26B0669}" type="presOf" srcId="{58D9812D-65C4-4A17-97D0-1C47D1B96BDD}" destId="{F25B8CC5-DCD8-4DD5-A85E-C321726C20C2}" srcOrd="0" destOrd="0" presId="urn:microsoft.com/office/officeart/2018/2/layout/IconCircleList"/>
    <dgm:cxn modelId="{815E1B85-1835-4E60-A148-D54805EADA93}" type="presOf" srcId="{C3D271E1-B881-4A86-9354-229ED4D1F031}" destId="{EFDD794D-2CDC-4418-A4E8-756F29A1D12D}" srcOrd="0" destOrd="0" presId="urn:microsoft.com/office/officeart/2018/2/layout/IconCircleList"/>
    <dgm:cxn modelId="{68423488-4564-4429-8088-3506FA9289EB}" srcId="{BB91701B-1C87-4D8D-B767-BD76337C50D3}" destId="{A530A2FB-B710-41AB-9767-35F60BD5C84A}" srcOrd="4" destOrd="0" parTransId="{48A8A1DB-57DB-45EF-BD17-A5C9E77DD5B0}" sibTransId="{43E8E415-E42D-44D3-9BE2-93459330A996}"/>
    <dgm:cxn modelId="{D22CD78B-1748-4281-BCA9-6DA86943CA97}" srcId="{BB91701B-1C87-4D8D-B767-BD76337C50D3}" destId="{A10C1F3A-4B4F-4F21-9918-AA0AD911F212}" srcOrd="1" destOrd="0" parTransId="{FE5562E6-7A21-4D0B-82E2-7A53DEBA14EA}" sibTransId="{DED6256F-2270-4F1A-922F-826440FD6F97}"/>
    <dgm:cxn modelId="{82E0BE8C-F06E-4133-94B9-8E1A85194624}" type="presOf" srcId="{DA4F1227-99DA-4318-AB2A-54FF425CC5F8}" destId="{E72798B3-B12D-4BDA-BE7C-069F3D6DBFBD}" srcOrd="0" destOrd="0" presId="urn:microsoft.com/office/officeart/2018/2/layout/IconCircleList"/>
    <dgm:cxn modelId="{8EF5BC96-0FF0-43E8-9587-9425FA61484C}" type="presOf" srcId="{A530A2FB-B710-41AB-9767-35F60BD5C84A}" destId="{6BE00BC4-418B-4E3F-87E9-289D4C04997E}" srcOrd="0" destOrd="0" presId="urn:microsoft.com/office/officeart/2018/2/layout/IconCircleList"/>
    <dgm:cxn modelId="{44E89EA1-E6BB-4011-A152-8D505B17E76A}" type="presOf" srcId="{DED6256F-2270-4F1A-922F-826440FD6F97}" destId="{1501DB2A-167D-40FB-AB35-3577FF6CA149}" srcOrd="0" destOrd="0" presId="urn:microsoft.com/office/officeart/2018/2/layout/IconCircleList"/>
    <dgm:cxn modelId="{B36E83BF-D4E7-4D73-99AF-A5C703910B3A}" srcId="{BB91701B-1C87-4D8D-B767-BD76337C50D3}" destId="{45B80582-716D-435F-A2EA-F736717D0E2F}" srcOrd="5" destOrd="0" parTransId="{001CB5E7-F88E-4EC5-9B1E-B497FBC94F33}" sibTransId="{98E8A5AD-A892-4305-8DCF-41FE15ACA463}"/>
    <dgm:cxn modelId="{E2215BC0-5C46-4A3D-AAD0-47F6B9953C63}" type="presOf" srcId="{A10C1F3A-4B4F-4F21-9918-AA0AD911F212}" destId="{DAB1DF49-13F0-4E54-8161-47C94F44DABE}" srcOrd="0" destOrd="0" presId="urn:microsoft.com/office/officeart/2018/2/layout/IconCircleList"/>
    <dgm:cxn modelId="{FF6C92D4-70BA-45B8-A623-40638E8FF317}" type="presOf" srcId="{3B984E12-59CC-408D-8A35-8D70DC63786B}" destId="{A1231C9D-C595-418D-AED5-4F8A262BE50F}" srcOrd="0" destOrd="0" presId="urn:microsoft.com/office/officeart/2018/2/layout/IconCircleList"/>
    <dgm:cxn modelId="{FF7390E2-6CE8-4892-922E-5537CC6D57CC}" type="presOf" srcId="{BB91701B-1C87-4D8D-B767-BD76337C50D3}" destId="{5D6FA2DC-77E4-4D36-BD43-FB2ABC497CA2}" srcOrd="0" destOrd="0" presId="urn:microsoft.com/office/officeart/2018/2/layout/IconCircleList"/>
    <dgm:cxn modelId="{7BF73034-AEF1-45E8-9A0F-41AB0623E7FC}" type="presParOf" srcId="{5D6FA2DC-77E4-4D36-BD43-FB2ABC497CA2}" destId="{539089C0-6D40-4944-98DF-D0F1704BC647}" srcOrd="0" destOrd="0" presId="urn:microsoft.com/office/officeart/2018/2/layout/IconCircleList"/>
    <dgm:cxn modelId="{EF5FFFA8-45F0-4DF7-BA26-4EE53D9A2463}" type="presParOf" srcId="{539089C0-6D40-4944-98DF-D0F1704BC647}" destId="{003E62F5-8707-4892-AD1E-A6B3719CCC44}" srcOrd="0" destOrd="0" presId="urn:microsoft.com/office/officeart/2018/2/layout/IconCircleList"/>
    <dgm:cxn modelId="{FB4C7F06-23FF-4632-9C9A-5DD0C8C1A863}" type="presParOf" srcId="{003E62F5-8707-4892-AD1E-A6B3719CCC44}" destId="{69C2F0CC-DAA4-4710-931E-C95DAE83F1A4}" srcOrd="0" destOrd="0" presId="urn:microsoft.com/office/officeart/2018/2/layout/IconCircleList"/>
    <dgm:cxn modelId="{7D538933-BA8A-4DD3-AB84-B2423E2E4062}" type="presParOf" srcId="{003E62F5-8707-4892-AD1E-A6B3719CCC44}" destId="{00E53874-1A41-48A0-8296-D5F81C4393E6}" srcOrd="1" destOrd="0" presId="urn:microsoft.com/office/officeart/2018/2/layout/IconCircleList"/>
    <dgm:cxn modelId="{B1A6AE91-B3E6-4952-898A-655626F7BFBA}" type="presParOf" srcId="{003E62F5-8707-4892-AD1E-A6B3719CCC44}" destId="{BB198981-11E4-4BD3-9574-3496ECCC2A82}" srcOrd="2" destOrd="0" presId="urn:microsoft.com/office/officeart/2018/2/layout/IconCircleList"/>
    <dgm:cxn modelId="{FC157997-231C-4B53-91EE-5CDEB8F889DA}" type="presParOf" srcId="{003E62F5-8707-4892-AD1E-A6B3719CCC44}" destId="{EFDD794D-2CDC-4418-A4E8-756F29A1D12D}" srcOrd="3" destOrd="0" presId="urn:microsoft.com/office/officeart/2018/2/layout/IconCircleList"/>
    <dgm:cxn modelId="{67443C42-F67A-4F56-A06A-AB809959B184}" type="presParOf" srcId="{539089C0-6D40-4944-98DF-D0F1704BC647}" destId="{E72798B3-B12D-4BDA-BE7C-069F3D6DBFBD}" srcOrd="1" destOrd="0" presId="urn:microsoft.com/office/officeart/2018/2/layout/IconCircleList"/>
    <dgm:cxn modelId="{3A24716D-BA0F-48F6-A1A1-2ABE7B3ACC93}" type="presParOf" srcId="{539089C0-6D40-4944-98DF-D0F1704BC647}" destId="{7EDB285A-C741-47B4-959D-807F740FAF55}" srcOrd="2" destOrd="0" presId="urn:microsoft.com/office/officeart/2018/2/layout/IconCircleList"/>
    <dgm:cxn modelId="{DC2C84D9-2FE3-4368-8E78-557B87A5826A}" type="presParOf" srcId="{7EDB285A-C741-47B4-959D-807F740FAF55}" destId="{FF418073-C842-4E11-BDDA-4948F33789F0}" srcOrd="0" destOrd="0" presId="urn:microsoft.com/office/officeart/2018/2/layout/IconCircleList"/>
    <dgm:cxn modelId="{5002F8E6-DA48-416F-A5E2-BA650E2A6049}" type="presParOf" srcId="{7EDB285A-C741-47B4-959D-807F740FAF55}" destId="{F84429CB-6150-446F-8A6A-21C61AB6D5CC}" srcOrd="1" destOrd="0" presId="urn:microsoft.com/office/officeart/2018/2/layout/IconCircleList"/>
    <dgm:cxn modelId="{FC3A8881-467B-4BD4-A5B7-88332BFE907D}" type="presParOf" srcId="{7EDB285A-C741-47B4-959D-807F740FAF55}" destId="{644797E1-3D8D-43B6-A605-E0E6870AFF52}" srcOrd="2" destOrd="0" presId="urn:microsoft.com/office/officeart/2018/2/layout/IconCircleList"/>
    <dgm:cxn modelId="{C9B1C28D-4114-4D1F-BA71-88205611A377}" type="presParOf" srcId="{7EDB285A-C741-47B4-959D-807F740FAF55}" destId="{DAB1DF49-13F0-4E54-8161-47C94F44DABE}" srcOrd="3" destOrd="0" presId="urn:microsoft.com/office/officeart/2018/2/layout/IconCircleList"/>
    <dgm:cxn modelId="{1840131F-4B8C-4884-A8D3-B36E028FD890}" type="presParOf" srcId="{539089C0-6D40-4944-98DF-D0F1704BC647}" destId="{1501DB2A-167D-40FB-AB35-3577FF6CA149}" srcOrd="3" destOrd="0" presId="urn:microsoft.com/office/officeart/2018/2/layout/IconCircleList"/>
    <dgm:cxn modelId="{F19F8456-ED5D-4546-876E-C310AF383FA4}" type="presParOf" srcId="{539089C0-6D40-4944-98DF-D0F1704BC647}" destId="{F9E9CBE6-809C-413F-8EC1-69AF8BF5AE92}" srcOrd="4" destOrd="0" presId="urn:microsoft.com/office/officeart/2018/2/layout/IconCircleList"/>
    <dgm:cxn modelId="{3D702A09-6ADF-40EE-8C77-A22D289FDC08}" type="presParOf" srcId="{F9E9CBE6-809C-413F-8EC1-69AF8BF5AE92}" destId="{3E36672E-4FFB-43DF-BF0A-7BD79C4319C9}" srcOrd="0" destOrd="0" presId="urn:microsoft.com/office/officeart/2018/2/layout/IconCircleList"/>
    <dgm:cxn modelId="{1C2812D7-5A7F-461D-BF04-AD61B0F6D794}" type="presParOf" srcId="{F9E9CBE6-809C-413F-8EC1-69AF8BF5AE92}" destId="{9A37464B-52AC-4D9D-8CAD-7A11128FDE12}" srcOrd="1" destOrd="0" presId="urn:microsoft.com/office/officeart/2018/2/layout/IconCircleList"/>
    <dgm:cxn modelId="{25B0D736-E070-4682-8748-0442DED64AD4}" type="presParOf" srcId="{F9E9CBE6-809C-413F-8EC1-69AF8BF5AE92}" destId="{15EBE709-F0AA-44C8-9382-02A9DBCE27CF}" srcOrd="2" destOrd="0" presId="urn:microsoft.com/office/officeart/2018/2/layout/IconCircleList"/>
    <dgm:cxn modelId="{AFD44281-5B10-4BC7-ACD2-E509F314B1E0}" type="presParOf" srcId="{F9E9CBE6-809C-413F-8EC1-69AF8BF5AE92}" destId="{1C4D8845-D647-43E4-9E3F-67D3DC81C237}" srcOrd="3" destOrd="0" presId="urn:microsoft.com/office/officeart/2018/2/layout/IconCircleList"/>
    <dgm:cxn modelId="{F5A8780D-9FF9-4AA3-B45C-23545D8BFC51}" type="presParOf" srcId="{539089C0-6D40-4944-98DF-D0F1704BC647}" destId="{A1231C9D-C595-418D-AED5-4F8A262BE50F}" srcOrd="5" destOrd="0" presId="urn:microsoft.com/office/officeart/2018/2/layout/IconCircleList"/>
    <dgm:cxn modelId="{12E2F665-C74F-4213-988E-107A2A3153C1}" type="presParOf" srcId="{539089C0-6D40-4944-98DF-D0F1704BC647}" destId="{1C60E05E-F383-408D-8DEE-1B602BA009F5}" srcOrd="6" destOrd="0" presId="urn:microsoft.com/office/officeart/2018/2/layout/IconCircleList"/>
    <dgm:cxn modelId="{DC215D4A-A4AC-48DC-B11D-D822B7E48191}" type="presParOf" srcId="{1C60E05E-F383-408D-8DEE-1B602BA009F5}" destId="{DAA77B2E-8A2B-4EDE-9E03-F909592E3109}" srcOrd="0" destOrd="0" presId="urn:microsoft.com/office/officeart/2018/2/layout/IconCircleList"/>
    <dgm:cxn modelId="{89362699-B9C5-45D1-96CD-D4B0CE3CE5D4}" type="presParOf" srcId="{1C60E05E-F383-408D-8DEE-1B602BA009F5}" destId="{9CAE1E88-8B35-4F9F-95E4-9F7AEE1AB109}" srcOrd="1" destOrd="0" presId="urn:microsoft.com/office/officeart/2018/2/layout/IconCircleList"/>
    <dgm:cxn modelId="{ABE5615F-87F0-4B98-B091-390923A2C22F}" type="presParOf" srcId="{1C60E05E-F383-408D-8DEE-1B602BA009F5}" destId="{43E7070F-02E2-4233-8887-97904E0C09B1}" srcOrd="2" destOrd="0" presId="urn:microsoft.com/office/officeart/2018/2/layout/IconCircleList"/>
    <dgm:cxn modelId="{552F0F16-AADD-4C43-8ABC-C830F2A46A95}" type="presParOf" srcId="{1C60E05E-F383-408D-8DEE-1B602BA009F5}" destId="{F25B8CC5-DCD8-4DD5-A85E-C321726C20C2}" srcOrd="3" destOrd="0" presId="urn:microsoft.com/office/officeart/2018/2/layout/IconCircleList"/>
    <dgm:cxn modelId="{6A2AC8D3-ADBB-4AE4-A0DA-A1F075E11467}" type="presParOf" srcId="{539089C0-6D40-4944-98DF-D0F1704BC647}" destId="{32DF2E91-25AE-4C89-97C0-AC0C9C5669E9}" srcOrd="7" destOrd="0" presId="urn:microsoft.com/office/officeart/2018/2/layout/IconCircleList"/>
    <dgm:cxn modelId="{12F19716-30A7-4901-8C88-46D54F10F881}" type="presParOf" srcId="{539089C0-6D40-4944-98DF-D0F1704BC647}" destId="{661026EA-13BE-4E62-868A-F8757F494FA9}" srcOrd="8" destOrd="0" presId="urn:microsoft.com/office/officeart/2018/2/layout/IconCircleList"/>
    <dgm:cxn modelId="{93B4B16D-B3D6-4246-A07D-E4DBA2E3997B}" type="presParOf" srcId="{661026EA-13BE-4E62-868A-F8757F494FA9}" destId="{0F5B9BF8-B97F-4133-B2CE-94F25FF507B3}" srcOrd="0" destOrd="0" presId="urn:microsoft.com/office/officeart/2018/2/layout/IconCircleList"/>
    <dgm:cxn modelId="{0131DC6A-97B0-47A3-9E0C-26C1F8F7BF47}" type="presParOf" srcId="{661026EA-13BE-4E62-868A-F8757F494FA9}" destId="{FA45C1E1-3BED-4FBC-BD15-1D2186F4636E}" srcOrd="1" destOrd="0" presId="urn:microsoft.com/office/officeart/2018/2/layout/IconCircleList"/>
    <dgm:cxn modelId="{5F54DAC5-1F01-4B40-B5F4-43F692F993DE}" type="presParOf" srcId="{661026EA-13BE-4E62-868A-F8757F494FA9}" destId="{8A013BE3-86F2-491C-B85B-1685E47448BB}" srcOrd="2" destOrd="0" presId="urn:microsoft.com/office/officeart/2018/2/layout/IconCircleList"/>
    <dgm:cxn modelId="{F663341F-1D84-4AD3-B1EF-214CF5E47750}" type="presParOf" srcId="{661026EA-13BE-4E62-868A-F8757F494FA9}" destId="{6BE00BC4-418B-4E3F-87E9-289D4C04997E}" srcOrd="3" destOrd="0" presId="urn:microsoft.com/office/officeart/2018/2/layout/IconCircleList"/>
    <dgm:cxn modelId="{46EC10D9-5AEC-40A1-8AAA-2E6EA44EE006}" type="presParOf" srcId="{539089C0-6D40-4944-98DF-D0F1704BC647}" destId="{78FFC60D-7A83-44BC-B331-615062B6C6D3}" srcOrd="9" destOrd="0" presId="urn:microsoft.com/office/officeart/2018/2/layout/IconCircleList"/>
    <dgm:cxn modelId="{45564B3C-C60B-4735-BD59-28EAB4888B77}" type="presParOf" srcId="{539089C0-6D40-4944-98DF-D0F1704BC647}" destId="{452BDB5B-2A5D-4B7F-89A2-82CEC060E2C9}" srcOrd="10" destOrd="0" presId="urn:microsoft.com/office/officeart/2018/2/layout/IconCircleList"/>
    <dgm:cxn modelId="{FCB33DE5-CF69-4B89-9CA9-758BA4A5543D}" type="presParOf" srcId="{452BDB5B-2A5D-4B7F-89A2-82CEC060E2C9}" destId="{C0ED24FB-DD5A-455E-AD17-FC24B66174BA}" srcOrd="0" destOrd="0" presId="urn:microsoft.com/office/officeart/2018/2/layout/IconCircleList"/>
    <dgm:cxn modelId="{A10486EE-2FEC-4696-965A-C3915B14D1AB}" type="presParOf" srcId="{452BDB5B-2A5D-4B7F-89A2-82CEC060E2C9}" destId="{497B1C7A-95DA-4931-B57D-E171F99424C7}" srcOrd="1" destOrd="0" presId="urn:microsoft.com/office/officeart/2018/2/layout/IconCircleList"/>
    <dgm:cxn modelId="{E0AA5C6A-1FF7-47EE-BFEC-C4027CC93ADF}" type="presParOf" srcId="{452BDB5B-2A5D-4B7F-89A2-82CEC060E2C9}" destId="{F1D0A307-893D-4C36-979D-CBD35B7808B5}" srcOrd="2" destOrd="0" presId="urn:microsoft.com/office/officeart/2018/2/layout/IconCircleList"/>
    <dgm:cxn modelId="{B24CCDB7-0D40-4EB1-986A-629D9C900108}" type="presParOf" srcId="{452BDB5B-2A5D-4B7F-89A2-82CEC060E2C9}" destId="{DA253E59-4519-4540-B231-545C3C7265B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FE61F-7C7E-46CC-B69C-E65F216BFAA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6AD423-0C04-49F2-B89E-74992DFFD2C4}">
      <dgm:prSet/>
      <dgm:spPr/>
      <dgm:t>
        <a:bodyPr/>
        <a:lstStyle/>
        <a:p>
          <a:pPr>
            <a:lnSpc>
              <a:spcPct val="100000"/>
            </a:lnSpc>
          </a:pPr>
          <a:r>
            <a:rPr lang="en-US" dirty="0"/>
            <a:t>The Tentative Budget is a “current services” budget representing anticipated costs at the 2024 level of service in 2025. There are some increases over 2024, such as inflation, salary, and the replacement of equipment at the end of its useful life. </a:t>
          </a:r>
        </a:p>
      </dgm:t>
    </dgm:pt>
    <dgm:pt modelId="{87A5BE18-AA6F-4A8B-A82C-BE27154D9960}" type="parTrans" cxnId="{4CFF3819-1DF8-452E-B586-568201DA59C8}">
      <dgm:prSet/>
      <dgm:spPr/>
      <dgm:t>
        <a:bodyPr/>
        <a:lstStyle/>
        <a:p>
          <a:endParaRPr lang="en-US"/>
        </a:p>
      </dgm:t>
    </dgm:pt>
    <dgm:pt modelId="{6E43CB36-CDEC-44BF-8C54-5812F4A41087}" type="sibTrans" cxnId="{4CFF3819-1DF8-452E-B586-568201DA59C8}">
      <dgm:prSet/>
      <dgm:spPr/>
      <dgm:t>
        <a:bodyPr/>
        <a:lstStyle/>
        <a:p>
          <a:endParaRPr lang="en-US"/>
        </a:p>
      </dgm:t>
    </dgm:pt>
    <dgm:pt modelId="{03B64E39-3D10-4057-AB9B-6DDD3BEA1889}">
      <dgm:prSet/>
      <dgm:spPr/>
      <dgm:t>
        <a:bodyPr/>
        <a:lstStyle/>
        <a:p>
          <a:pPr>
            <a:lnSpc>
              <a:spcPct val="100000"/>
            </a:lnSpc>
          </a:pPr>
          <a:r>
            <a:rPr lang="en-US" dirty="0"/>
            <a:t>Not included is about $877K of program enhancements submitted by Departments to expand, improve or provide efficient services to residents. These proposals will be examined in depth by the Finance Committee. </a:t>
          </a:r>
        </a:p>
      </dgm:t>
    </dgm:pt>
    <dgm:pt modelId="{45C25700-9A3D-4613-9B05-286D5DD1AC65}" type="parTrans" cxnId="{1437DFF1-276D-4237-91B4-7591BB7553B9}">
      <dgm:prSet/>
      <dgm:spPr/>
      <dgm:t>
        <a:bodyPr/>
        <a:lstStyle/>
        <a:p>
          <a:endParaRPr lang="en-US"/>
        </a:p>
      </dgm:t>
    </dgm:pt>
    <dgm:pt modelId="{0D1E886D-25FA-4CC1-98B6-16270A999E57}" type="sibTrans" cxnId="{1437DFF1-276D-4237-91B4-7591BB7553B9}">
      <dgm:prSet/>
      <dgm:spPr/>
      <dgm:t>
        <a:bodyPr/>
        <a:lstStyle/>
        <a:p>
          <a:endParaRPr lang="en-US"/>
        </a:p>
      </dgm:t>
    </dgm:pt>
    <dgm:pt modelId="{FACD82F5-987A-4CA1-A167-46C61161F1FE}" type="pres">
      <dgm:prSet presAssocID="{607FE61F-7C7E-46CC-B69C-E65F216BFAA5}" presName="root" presStyleCnt="0">
        <dgm:presLayoutVars>
          <dgm:dir/>
          <dgm:resizeHandles val="exact"/>
        </dgm:presLayoutVars>
      </dgm:prSet>
      <dgm:spPr/>
    </dgm:pt>
    <dgm:pt modelId="{EC20952B-EE09-43B4-83D7-1B63B5E43B34}" type="pres">
      <dgm:prSet presAssocID="{9E6AD423-0C04-49F2-B89E-74992DFFD2C4}" presName="compNode" presStyleCnt="0"/>
      <dgm:spPr/>
    </dgm:pt>
    <dgm:pt modelId="{FE8EEC66-BCC7-46CF-A622-25B9B8F5032D}" type="pres">
      <dgm:prSet presAssocID="{9E6AD423-0C04-49F2-B89E-74992DFFD2C4}" presName="bgRect" presStyleLbl="bgShp" presStyleIdx="0" presStyleCnt="2"/>
      <dgm:spPr/>
    </dgm:pt>
    <dgm:pt modelId="{B5E6DEB4-DAC0-4D7C-B715-3D2DB6281F20}" type="pres">
      <dgm:prSet presAssocID="{9E6AD423-0C04-49F2-B89E-74992DFFD2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BE16460-B4D2-448F-8A52-116AB74504E0}" type="pres">
      <dgm:prSet presAssocID="{9E6AD423-0C04-49F2-B89E-74992DFFD2C4}" presName="spaceRect" presStyleCnt="0"/>
      <dgm:spPr/>
    </dgm:pt>
    <dgm:pt modelId="{C68DFBD0-8A97-4525-9AB7-CB34F9E49D93}" type="pres">
      <dgm:prSet presAssocID="{9E6AD423-0C04-49F2-B89E-74992DFFD2C4}" presName="parTx" presStyleLbl="revTx" presStyleIdx="0" presStyleCnt="2">
        <dgm:presLayoutVars>
          <dgm:chMax val="0"/>
          <dgm:chPref val="0"/>
        </dgm:presLayoutVars>
      </dgm:prSet>
      <dgm:spPr/>
    </dgm:pt>
    <dgm:pt modelId="{6347A638-88E7-4D80-9689-CE5B856B86DD}" type="pres">
      <dgm:prSet presAssocID="{6E43CB36-CDEC-44BF-8C54-5812F4A41087}" presName="sibTrans" presStyleCnt="0"/>
      <dgm:spPr/>
    </dgm:pt>
    <dgm:pt modelId="{27751761-4927-46E8-A50A-A6DE829A281B}" type="pres">
      <dgm:prSet presAssocID="{03B64E39-3D10-4057-AB9B-6DDD3BEA1889}" presName="compNode" presStyleCnt="0"/>
      <dgm:spPr/>
    </dgm:pt>
    <dgm:pt modelId="{B5139AFA-34BA-4CC6-A73F-A4518364828A}" type="pres">
      <dgm:prSet presAssocID="{03B64E39-3D10-4057-AB9B-6DDD3BEA1889}" presName="bgRect" presStyleLbl="bgShp" presStyleIdx="1" presStyleCnt="2"/>
      <dgm:spPr/>
    </dgm:pt>
    <dgm:pt modelId="{5BD2FFFA-23A4-4787-83AC-F77DE334583A}" type="pres">
      <dgm:prSet presAssocID="{03B64E39-3D10-4057-AB9B-6DDD3BEA18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E4D52EA-968E-46F4-A450-E1BA8370A0DE}" type="pres">
      <dgm:prSet presAssocID="{03B64E39-3D10-4057-AB9B-6DDD3BEA1889}" presName="spaceRect" presStyleCnt="0"/>
      <dgm:spPr/>
    </dgm:pt>
    <dgm:pt modelId="{B5ED7534-82F0-4384-B2BB-9EB07008C7F2}" type="pres">
      <dgm:prSet presAssocID="{03B64E39-3D10-4057-AB9B-6DDD3BEA1889}" presName="parTx" presStyleLbl="revTx" presStyleIdx="1" presStyleCnt="2">
        <dgm:presLayoutVars>
          <dgm:chMax val="0"/>
          <dgm:chPref val="0"/>
        </dgm:presLayoutVars>
      </dgm:prSet>
      <dgm:spPr/>
    </dgm:pt>
  </dgm:ptLst>
  <dgm:cxnLst>
    <dgm:cxn modelId="{F4CCE402-E534-4272-9714-1C5AE0067663}" type="presOf" srcId="{03B64E39-3D10-4057-AB9B-6DDD3BEA1889}" destId="{B5ED7534-82F0-4384-B2BB-9EB07008C7F2}" srcOrd="0" destOrd="0" presId="urn:microsoft.com/office/officeart/2018/2/layout/IconVerticalSolidList"/>
    <dgm:cxn modelId="{4CFF3819-1DF8-452E-B586-568201DA59C8}" srcId="{607FE61F-7C7E-46CC-B69C-E65F216BFAA5}" destId="{9E6AD423-0C04-49F2-B89E-74992DFFD2C4}" srcOrd="0" destOrd="0" parTransId="{87A5BE18-AA6F-4A8B-A82C-BE27154D9960}" sibTransId="{6E43CB36-CDEC-44BF-8C54-5812F4A41087}"/>
    <dgm:cxn modelId="{0EDF3C4B-35D7-498B-8806-335D63057679}" type="presOf" srcId="{607FE61F-7C7E-46CC-B69C-E65F216BFAA5}" destId="{FACD82F5-987A-4CA1-A167-46C61161F1FE}" srcOrd="0" destOrd="0" presId="urn:microsoft.com/office/officeart/2018/2/layout/IconVerticalSolidList"/>
    <dgm:cxn modelId="{8A757B50-2054-4161-9ED8-B6F569B11CC4}" type="presOf" srcId="{9E6AD423-0C04-49F2-B89E-74992DFFD2C4}" destId="{C68DFBD0-8A97-4525-9AB7-CB34F9E49D93}" srcOrd="0" destOrd="0" presId="urn:microsoft.com/office/officeart/2018/2/layout/IconVerticalSolidList"/>
    <dgm:cxn modelId="{1437DFF1-276D-4237-91B4-7591BB7553B9}" srcId="{607FE61F-7C7E-46CC-B69C-E65F216BFAA5}" destId="{03B64E39-3D10-4057-AB9B-6DDD3BEA1889}" srcOrd="1" destOrd="0" parTransId="{45C25700-9A3D-4613-9B05-286D5DD1AC65}" sibTransId="{0D1E886D-25FA-4CC1-98B6-16270A999E57}"/>
    <dgm:cxn modelId="{06262648-F4BF-46D1-9349-9614A1D83BF4}" type="presParOf" srcId="{FACD82F5-987A-4CA1-A167-46C61161F1FE}" destId="{EC20952B-EE09-43B4-83D7-1B63B5E43B34}" srcOrd="0" destOrd="0" presId="urn:microsoft.com/office/officeart/2018/2/layout/IconVerticalSolidList"/>
    <dgm:cxn modelId="{F9138660-0FCC-4188-9EDD-4842718EA6CB}" type="presParOf" srcId="{EC20952B-EE09-43B4-83D7-1B63B5E43B34}" destId="{FE8EEC66-BCC7-46CF-A622-25B9B8F5032D}" srcOrd="0" destOrd="0" presId="urn:microsoft.com/office/officeart/2018/2/layout/IconVerticalSolidList"/>
    <dgm:cxn modelId="{8CA2C1A7-AC6D-4841-9AD8-C019CF49DE52}" type="presParOf" srcId="{EC20952B-EE09-43B4-83D7-1B63B5E43B34}" destId="{B5E6DEB4-DAC0-4D7C-B715-3D2DB6281F20}" srcOrd="1" destOrd="0" presId="urn:microsoft.com/office/officeart/2018/2/layout/IconVerticalSolidList"/>
    <dgm:cxn modelId="{7FFA5FD5-F4BF-4FC5-8431-0F4018436E99}" type="presParOf" srcId="{EC20952B-EE09-43B4-83D7-1B63B5E43B34}" destId="{1BE16460-B4D2-448F-8A52-116AB74504E0}" srcOrd="2" destOrd="0" presId="urn:microsoft.com/office/officeart/2018/2/layout/IconVerticalSolidList"/>
    <dgm:cxn modelId="{3F468B8F-8E18-4BB6-BA14-6D2273F6A311}" type="presParOf" srcId="{EC20952B-EE09-43B4-83D7-1B63B5E43B34}" destId="{C68DFBD0-8A97-4525-9AB7-CB34F9E49D93}" srcOrd="3" destOrd="0" presId="urn:microsoft.com/office/officeart/2018/2/layout/IconVerticalSolidList"/>
    <dgm:cxn modelId="{9CEC2A28-9DF3-40EC-9FBF-90E287058845}" type="presParOf" srcId="{FACD82F5-987A-4CA1-A167-46C61161F1FE}" destId="{6347A638-88E7-4D80-9689-CE5B856B86DD}" srcOrd="1" destOrd="0" presId="urn:microsoft.com/office/officeart/2018/2/layout/IconVerticalSolidList"/>
    <dgm:cxn modelId="{EF636DF5-08F1-4160-B6D2-86BCDA8115F2}" type="presParOf" srcId="{FACD82F5-987A-4CA1-A167-46C61161F1FE}" destId="{27751761-4927-46E8-A50A-A6DE829A281B}" srcOrd="2" destOrd="0" presId="urn:microsoft.com/office/officeart/2018/2/layout/IconVerticalSolidList"/>
    <dgm:cxn modelId="{5097C330-9A2F-4436-8797-C123015429C5}" type="presParOf" srcId="{27751761-4927-46E8-A50A-A6DE829A281B}" destId="{B5139AFA-34BA-4CC6-A73F-A4518364828A}" srcOrd="0" destOrd="0" presId="urn:microsoft.com/office/officeart/2018/2/layout/IconVerticalSolidList"/>
    <dgm:cxn modelId="{47144629-5E5D-4584-B1DA-DA416DEDA1AD}" type="presParOf" srcId="{27751761-4927-46E8-A50A-A6DE829A281B}" destId="{5BD2FFFA-23A4-4787-83AC-F77DE334583A}" srcOrd="1" destOrd="0" presId="urn:microsoft.com/office/officeart/2018/2/layout/IconVerticalSolidList"/>
    <dgm:cxn modelId="{D83D3B71-F17F-4747-B2F2-1A2A5623DAC3}" type="presParOf" srcId="{27751761-4927-46E8-A50A-A6DE829A281B}" destId="{3E4D52EA-968E-46F4-A450-E1BA8370A0DE}" srcOrd="2" destOrd="0" presId="urn:microsoft.com/office/officeart/2018/2/layout/IconVerticalSolidList"/>
    <dgm:cxn modelId="{8FC5624F-879B-4BA2-ABEC-BA3D1D6D4216}" type="presParOf" srcId="{27751761-4927-46E8-A50A-A6DE829A281B}" destId="{B5ED7534-82F0-4384-B2BB-9EB07008C7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C70365-284A-43F1-AA80-E4E2A85905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3D09326-7B19-43E1-8E63-79FA3EC2B491}">
      <dgm:prSet/>
      <dgm:spPr/>
      <dgm:t>
        <a:bodyPr/>
        <a:lstStyle/>
        <a:p>
          <a:r>
            <a:rPr lang="en-US" b="1" dirty="0"/>
            <a:t>General Fund </a:t>
          </a:r>
        </a:p>
      </dgm:t>
    </dgm:pt>
    <dgm:pt modelId="{2C219ABE-40B0-45C3-8309-4DFFDD3F555A}" type="parTrans" cxnId="{0EB8F93F-47C5-476D-8B4B-0AE3AEC063E1}">
      <dgm:prSet/>
      <dgm:spPr/>
      <dgm:t>
        <a:bodyPr/>
        <a:lstStyle/>
        <a:p>
          <a:endParaRPr lang="en-US"/>
        </a:p>
      </dgm:t>
    </dgm:pt>
    <dgm:pt modelId="{B6772232-8602-4241-B6CE-D42394A5C993}" type="sibTrans" cxnId="{0EB8F93F-47C5-476D-8B4B-0AE3AEC063E1}">
      <dgm:prSet/>
      <dgm:spPr/>
      <dgm:t>
        <a:bodyPr/>
        <a:lstStyle/>
        <a:p>
          <a:endParaRPr lang="en-US"/>
        </a:p>
      </dgm:t>
    </dgm:pt>
    <dgm:pt modelId="{030AABBE-8CAC-44B1-A212-C7ECF0EC1189}">
      <dgm:prSet/>
      <dgm:spPr/>
      <dgm:t>
        <a:bodyPr/>
        <a:lstStyle/>
        <a:p>
          <a:r>
            <a:rPr lang="en-US"/>
            <a:t>Unassigned Fund Balance as of 1/1/2024		$49.13 M</a:t>
          </a:r>
        </a:p>
      </dgm:t>
    </dgm:pt>
    <dgm:pt modelId="{7A7A9173-8594-45CA-A76C-BAAC118B838A}" type="parTrans" cxnId="{57FB7B29-D781-4148-B30A-1EB26F0887A2}">
      <dgm:prSet/>
      <dgm:spPr/>
      <dgm:t>
        <a:bodyPr/>
        <a:lstStyle/>
        <a:p>
          <a:endParaRPr lang="en-US"/>
        </a:p>
      </dgm:t>
    </dgm:pt>
    <dgm:pt modelId="{EED623A1-CB32-431C-B1BC-E10C0A503295}" type="sibTrans" cxnId="{57FB7B29-D781-4148-B30A-1EB26F0887A2}">
      <dgm:prSet/>
      <dgm:spPr/>
      <dgm:t>
        <a:bodyPr/>
        <a:lstStyle/>
        <a:p>
          <a:endParaRPr lang="en-US"/>
        </a:p>
      </dgm:t>
    </dgm:pt>
    <dgm:pt modelId="{B486A48F-ADDC-4D25-91C0-0C5BE7628848}">
      <dgm:prSet/>
      <dgm:spPr/>
      <dgm:t>
        <a:bodyPr/>
        <a:lstStyle/>
        <a:p>
          <a:r>
            <a:rPr lang="en-US"/>
            <a:t>Amount set aside to reduce the 2024 Tax Levy 		$ 6.8 M</a:t>
          </a:r>
        </a:p>
      </dgm:t>
    </dgm:pt>
    <dgm:pt modelId="{9F5AC4D7-1745-42A1-8858-C2C9A77D44A8}" type="parTrans" cxnId="{60706FD9-07D0-4827-8544-F71E993D72E7}">
      <dgm:prSet/>
      <dgm:spPr/>
      <dgm:t>
        <a:bodyPr/>
        <a:lstStyle/>
        <a:p>
          <a:endParaRPr lang="en-US"/>
        </a:p>
      </dgm:t>
    </dgm:pt>
    <dgm:pt modelId="{4D148182-302E-4F90-BC9F-C5C0F308FBF7}" type="sibTrans" cxnId="{60706FD9-07D0-4827-8544-F71E993D72E7}">
      <dgm:prSet/>
      <dgm:spPr/>
      <dgm:t>
        <a:bodyPr/>
        <a:lstStyle/>
        <a:p>
          <a:endParaRPr lang="en-US"/>
        </a:p>
      </dgm:t>
    </dgm:pt>
    <dgm:pt modelId="{A3E8CB69-82E6-49D7-B0E3-80DD85FB13D0}">
      <dgm:prSet/>
      <dgm:spPr/>
      <dgm:t>
        <a:bodyPr/>
        <a:lstStyle/>
        <a:p>
          <a:r>
            <a:rPr lang="en-US"/>
            <a:t>Anticipated increase prior to 12/31/24			$ 4.20 M</a:t>
          </a:r>
        </a:p>
      </dgm:t>
    </dgm:pt>
    <dgm:pt modelId="{C4D9C3B3-88E9-47ED-BD91-898250951DB7}" type="parTrans" cxnId="{4552D5C3-7B23-49F1-BC19-8654DA42A7E4}">
      <dgm:prSet/>
      <dgm:spPr/>
      <dgm:t>
        <a:bodyPr/>
        <a:lstStyle/>
        <a:p>
          <a:endParaRPr lang="en-US"/>
        </a:p>
      </dgm:t>
    </dgm:pt>
    <dgm:pt modelId="{249368ED-B734-49AD-89C2-59746CBEB97C}" type="sibTrans" cxnId="{4552D5C3-7B23-49F1-BC19-8654DA42A7E4}">
      <dgm:prSet/>
      <dgm:spPr/>
      <dgm:t>
        <a:bodyPr/>
        <a:lstStyle/>
        <a:p>
          <a:endParaRPr lang="en-US"/>
        </a:p>
      </dgm:t>
    </dgm:pt>
    <dgm:pt modelId="{3BA5AE3A-12B1-48A8-B0DE-2F2646ED5218}">
      <dgm:prSet/>
      <dgm:spPr/>
      <dgm:t>
        <a:bodyPr/>
        <a:lstStyle/>
        <a:p>
          <a:r>
            <a:rPr lang="en-US"/>
            <a:t>Anticipated decrease prior to 12/31/24			$ 11.50 M</a:t>
          </a:r>
        </a:p>
      </dgm:t>
    </dgm:pt>
    <dgm:pt modelId="{CA7B9F94-2E5D-4F7A-B029-74BE02D4ACEA}" type="parTrans" cxnId="{EDBABCD2-4D41-4BA7-9E24-4EFC682FE830}">
      <dgm:prSet/>
      <dgm:spPr/>
      <dgm:t>
        <a:bodyPr/>
        <a:lstStyle/>
        <a:p>
          <a:endParaRPr lang="en-US"/>
        </a:p>
      </dgm:t>
    </dgm:pt>
    <dgm:pt modelId="{DA9F3493-F3BA-4942-AFF0-A1BE1EF9A8FF}" type="sibTrans" cxnId="{EDBABCD2-4D41-4BA7-9E24-4EFC682FE830}">
      <dgm:prSet/>
      <dgm:spPr/>
      <dgm:t>
        <a:bodyPr/>
        <a:lstStyle/>
        <a:p>
          <a:endParaRPr lang="en-US"/>
        </a:p>
      </dgm:t>
    </dgm:pt>
    <dgm:pt modelId="{6B7EDE90-9293-43B1-9D68-53B1D3622F44}">
      <dgm:prSet/>
      <dgm:spPr/>
      <dgm:t>
        <a:bodyPr/>
        <a:lstStyle/>
        <a:p>
          <a:r>
            <a:rPr lang="en-US" b="1"/>
            <a:t>Estimated Available Unassigned 	</a:t>
          </a:r>
        </a:p>
        <a:p>
          <a:r>
            <a:rPr lang="en-US" b="1"/>
            <a:t>	$ 34.23 M</a:t>
          </a:r>
          <a:endParaRPr lang="en-US"/>
        </a:p>
      </dgm:t>
    </dgm:pt>
    <dgm:pt modelId="{59BD85D1-3B48-450D-A34A-4BB8BE561DEA}" type="parTrans" cxnId="{DC97465A-F1EF-47D1-9A5D-6CD1EB14CDFB}">
      <dgm:prSet/>
      <dgm:spPr/>
      <dgm:t>
        <a:bodyPr/>
        <a:lstStyle/>
        <a:p>
          <a:endParaRPr lang="en-US"/>
        </a:p>
      </dgm:t>
    </dgm:pt>
    <dgm:pt modelId="{4FE44758-7967-4E50-84EE-CAD61CB6B7A3}" type="sibTrans" cxnId="{DC97465A-F1EF-47D1-9A5D-6CD1EB14CDFB}">
      <dgm:prSet/>
      <dgm:spPr/>
      <dgm:t>
        <a:bodyPr/>
        <a:lstStyle/>
        <a:p>
          <a:endParaRPr lang="en-US"/>
        </a:p>
      </dgm:t>
    </dgm:pt>
    <dgm:pt modelId="{13FDD91B-DAC5-4A7E-87B1-FC09CCCAE9E0}">
      <dgm:prSet/>
      <dgm:spPr/>
      <dgm:t>
        <a:bodyPr/>
        <a:lstStyle/>
        <a:p>
          <a:r>
            <a:rPr lang="en-US" b="1" dirty="0"/>
            <a:t>Road Fund </a:t>
          </a:r>
        </a:p>
      </dgm:t>
    </dgm:pt>
    <dgm:pt modelId="{7CFF644A-2CD2-427B-8CE9-8775BBA64E90}" type="parTrans" cxnId="{894CB652-3C2E-40E9-8543-9C4EDAC03687}">
      <dgm:prSet/>
      <dgm:spPr/>
      <dgm:t>
        <a:bodyPr/>
        <a:lstStyle/>
        <a:p>
          <a:endParaRPr lang="en-US"/>
        </a:p>
      </dgm:t>
    </dgm:pt>
    <dgm:pt modelId="{DDE65216-17A9-47A2-BD3D-26A276FBF5CE}" type="sibTrans" cxnId="{894CB652-3C2E-40E9-8543-9C4EDAC03687}">
      <dgm:prSet/>
      <dgm:spPr/>
      <dgm:t>
        <a:bodyPr/>
        <a:lstStyle/>
        <a:p>
          <a:endParaRPr lang="en-US"/>
        </a:p>
      </dgm:t>
    </dgm:pt>
    <dgm:pt modelId="{F5A53434-3D2A-440F-84CA-B96D62426F92}">
      <dgm:prSet/>
      <dgm:spPr/>
      <dgm:t>
        <a:bodyPr/>
        <a:lstStyle/>
        <a:p>
          <a:r>
            <a:rPr lang="en-US"/>
            <a:t>Unassigned Fund Balance as of 1/1/2024		$3.66 M</a:t>
          </a:r>
        </a:p>
      </dgm:t>
    </dgm:pt>
    <dgm:pt modelId="{D24118FB-6100-464C-A457-D2C739816CEE}" type="parTrans" cxnId="{86E5C270-670F-4FD6-9F51-970B509CA1FD}">
      <dgm:prSet/>
      <dgm:spPr/>
      <dgm:t>
        <a:bodyPr/>
        <a:lstStyle/>
        <a:p>
          <a:endParaRPr lang="en-US"/>
        </a:p>
      </dgm:t>
    </dgm:pt>
    <dgm:pt modelId="{F5BCB13C-3F8D-4BC7-B98F-67CB196EBF5C}" type="sibTrans" cxnId="{86E5C270-670F-4FD6-9F51-970B509CA1FD}">
      <dgm:prSet/>
      <dgm:spPr/>
      <dgm:t>
        <a:bodyPr/>
        <a:lstStyle/>
        <a:p>
          <a:endParaRPr lang="en-US"/>
        </a:p>
      </dgm:t>
    </dgm:pt>
    <dgm:pt modelId="{6967F09C-30D5-4EC3-9563-59A5008D6B2B}">
      <dgm:prSet/>
      <dgm:spPr/>
      <dgm:t>
        <a:bodyPr/>
        <a:lstStyle/>
        <a:p>
          <a:r>
            <a:rPr lang="en-US"/>
            <a:t>Anticipated Increase prior to 12/31/2022			$ 525K</a:t>
          </a:r>
        </a:p>
      </dgm:t>
    </dgm:pt>
    <dgm:pt modelId="{2152DDD3-8D77-4E9D-93D1-2646D0038D8C}" type="parTrans" cxnId="{70A6F0DD-751B-4216-80D8-59AEAC0C2614}">
      <dgm:prSet/>
      <dgm:spPr/>
      <dgm:t>
        <a:bodyPr/>
        <a:lstStyle/>
        <a:p>
          <a:endParaRPr lang="en-US"/>
        </a:p>
      </dgm:t>
    </dgm:pt>
    <dgm:pt modelId="{2390A136-2457-4C3F-AC2C-C0E9CB30634A}" type="sibTrans" cxnId="{70A6F0DD-751B-4216-80D8-59AEAC0C2614}">
      <dgm:prSet/>
      <dgm:spPr/>
      <dgm:t>
        <a:bodyPr/>
        <a:lstStyle/>
        <a:p>
          <a:endParaRPr lang="en-US"/>
        </a:p>
      </dgm:t>
    </dgm:pt>
    <dgm:pt modelId="{5FDBF369-AB3A-4654-A887-E84A1BB6DD2A}">
      <dgm:prSet/>
      <dgm:spPr/>
      <dgm:t>
        <a:bodyPr/>
        <a:lstStyle/>
        <a:p>
          <a:r>
            <a:rPr lang="en-US"/>
            <a:t>Anticipated Decrease prior to 12/31/2023			$0 M</a:t>
          </a:r>
        </a:p>
      </dgm:t>
    </dgm:pt>
    <dgm:pt modelId="{D2A8E394-3BF1-40D2-9F93-99C040E9090D}" type="parTrans" cxnId="{AEFBD47F-9BE6-4B22-B5BF-4BCA0F5A1785}">
      <dgm:prSet/>
      <dgm:spPr/>
      <dgm:t>
        <a:bodyPr/>
        <a:lstStyle/>
        <a:p>
          <a:endParaRPr lang="en-US"/>
        </a:p>
      </dgm:t>
    </dgm:pt>
    <dgm:pt modelId="{CE977B90-7ADC-40D2-B8E4-7ED7F24A9268}" type="sibTrans" cxnId="{AEFBD47F-9BE6-4B22-B5BF-4BCA0F5A1785}">
      <dgm:prSet/>
      <dgm:spPr/>
      <dgm:t>
        <a:bodyPr/>
        <a:lstStyle/>
        <a:p>
          <a:endParaRPr lang="en-US"/>
        </a:p>
      </dgm:t>
    </dgm:pt>
    <dgm:pt modelId="{BA58A0F3-CD13-485F-9CAC-BB72FD9E60C2}">
      <dgm:prSet/>
      <dgm:spPr/>
      <dgm:t>
        <a:bodyPr/>
        <a:lstStyle/>
        <a:p>
          <a:endParaRPr lang="en-US" b="1"/>
        </a:p>
        <a:p>
          <a:endParaRPr lang="en-US" b="1"/>
        </a:p>
        <a:p>
          <a:endParaRPr lang="en-US" b="1"/>
        </a:p>
        <a:p>
          <a:r>
            <a:rPr lang="en-US" b="1"/>
            <a:t>Estimated Available unassigned 						$ 4.18 M</a:t>
          </a:r>
          <a:endParaRPr lang="en-US"/>
        </a:p>
      </dgm:t>
    </dgm:pt>
    <dgm:pt modelId="{8333931F-A000-4A6B-A60F-984C2DAC392F}" type="parTrans" cxnId="{C84AB299-69AA-41DF-B75C-809C7009FA33}">
      <dgm:prSet/>
      <dgm:spPr/>
      <dgm:t>
        <a:bodyPr/>
        <a:lstStyle/>
        <a:p>
          <a:endParaRPr lang="en-US"/>
        </a:p>
      </dgm:t>
    </dgm:pt>
    <dgm:pt modelId="{E8E1A421-56F8-45B5-A3D9-CFB510659D33}" type="sibTrans" cxnId="{C84AB299-69AA-41DF-B75C-809C7009FA33}">
      <dgm:prSet/>
      <dgm:spPr/>
      <dgm:t>
        <a:bodyPr/>
        <a:lstStyle/>
        <a:p>
          <a:endParaRPr lang="en-US"/>
        </a:p>
      </dgm:t>
    </dgm:pt>
    <dgm:pt modelId="{F0D023EC-FCD2-45B0-A114-39E800674BAC}">
      <dgm:prSet/>
      <dgm:spPr/>
      <dgm:t>
        <a:bodyPr/>
        <a:lstStyle/>
        <a:p>
          <a:r>
            <a:rPr lang="en-US" b="1" dirty="0"/>
            <a:t>Indebtedness </a:t>
          </a:r>
          <a:endParaRPr lang="en-US" dirty="0"/>
        </a:p>
      </dgm:t>
    </dgm:pt>
    <dgm:pt modelId="{B258C78B-8879-4C46-875E-FBD6C9D99052}" type="parTrans" cxnId="{7CA08560-629A-45E0-8741-B8F5F7750EFA}">
      <dgm:prSet/>
      <dgm:spPr/>
      <dgm:t>
        <a:bodyPr/>
        <a:lstStyle/>
        <a:p>
          <a:endParaRPr lang="en-US"/>
        </a:p>
      </dgm:t>
    </dgm:pt>
    <dgm:pt modelId="{E693E296-20EF-443D-8654-44A6F96E03B2}" type="sibTrans" cxnId="{7CA08560-629A-45E0-8741-B8F5F7750EFA}">
      <dgm:prSet/>
      <dgm:spPr/>
      <dgm:t>
        <a:bodyPr/>
        <a:lstStyle/>
        <a:p>
          <a:endParaRPr lang="en-US"/>
        </a:p>
      </dgm:t>
    </dgm:pt>
    <dgm:pt modelId="{9D241C9C-FADF-45B0-A130-CCA3754E0BD2}">
      <dgm:prSet/>
      <dgm:spPr/>
      <dgm:t>
        <a:bodyPr/>
        <a:lstStyle/>
        <a:p>
          <a:r>
            <a:rPr lang="en-US"/>
            <a:t>Streambank Stabilization Project  II			$ 7.31 M</a:t>
          </a:r>
        </a:p>
      </dgm:t>
    </dgm:pt>
    <dgm:pt modelId="{8848B8D4-7EE0-4BF8-BDF5-1CB48C0453A7}" type="parTrans" cxnId="{2CE70492-0F4E-4C91-84E9-8C943F2C1F4D}">
      <dgm:prSet/>
      <dgm:spPr/>
      <dgm:t>
        <a:bodyPr/>
        <a:lstStyle/>
        <a:p>
          <a:endParaRPr lang="en-US"/>
        </a:p>
      </dgm:t>
    </dgm:pt>
    <dgm:pt modelId="{75740D73-91EE-40A0-8311-3BDFE861D97E}" type="sibTrans" cxnId="{2CE70492-0F4E-4C91-84E9-8C943F2C1F4D}">
      <dgm:prSet/>
      <dgm:spPr/>
      <dgm:t>
        <a:bodyPr/>
        <a:lstStyle/>
        <a:p>
          <a:endParaRPr lang="en-US"/>
        </a:p>
      </dgm:t>
    </dgm:pt>
    <dgm:pt modelId="{98BCE01F-100A-4F6F-A5CC-58486D5CA48B}">
      <dgm:prSet/>
      <dgm:spPr/>
      <dgm:t>
        <a:bodyPr/>
        <a:lstStyle/>
        <a:p>
          <a:endParaRPr lang="en-US" b="1"/>
        </a:p>
        <a:p>
          <a:endParaRPr lang="en-US" b="1"/>
        </a:p>
        <a:p>
          <a:endParaRPr lang="en-US" b="1"/>
        </a:p>
        <a:p>
          <a:endParaRPr lang="en-US" b="1"/>
        </a:p>
        <a:p>
          <a:endParaRPr lang="en-US" b="1"/>
        </a:p>
        <a:p>
          <a:endParaRPr lang="en-US" b="1"/>
        </a:p>
        <a:p>
          <a:endParaRPr lang="en-US" b="1"/>
        </a:p>
        <a:p>
          <a:endParaRPr lang="en-US" b="1"/>
        </a:p>
        <a:p>
          <a:r>
            <a:rPr lang="en-US" b="1"/>
            <a:t>Total Indebtedness 	</a:t>
          </a:r>
        </a:p>
        <a:p>
          <a:endParaRPr lang="en-US" b="1"/>
        </a:p>
        <a:p>
          <a:r>
            <a:rPr lang="en-US" b="1"/>
            <a:t>	$ 7.31 M</a:t>
          </a:r>
          <a:endParaRPr lang="en-US"/>
        </a:p>
      </dgm:t>
    </dgm:pt>
    <dgm:pt modelId="{F504421A-F6FA-4849-ACD2-20289825DB73}" type="parTrans" cxnId="{2662DE87-2F3C-48FB-AE77-DA54D4874393}">
      <dgm:prSet/>
      <dgm:spPr/>
      <dgm:t>
        <a:bodyPr/>
        <a:lstStyle/>
        <a:p>
          <a:endParaRPr lang="en-US"/>
        </a:p>
      </dgm:t>
    </dgm:pt>
    <dgm:pt modelId="{44686DF8-C5C4-481E-9297-D34D295A54BE}" type="sibTrans" cxnId="{2662DE87-2F3C-48FB-AE77-DA54D4874393}">
      <dgm:prSet/>
      <dgm:spPr/>
      <dgm:t>
        <a:bodyPr/>
        <a:lstStyle/>
        <a:p>
          <a:endParaRPr lang="en-US"/>
        </a:p>
      </dgm:t>
    </dgm:pt>
    <dgm:pt modelId="{2A7F8DE2-284A-45DC-8882-F9CCDBB9985D}">
      <dgm:prSet/>
      <dgm:spPr/>
      <dgm:t>
        <a:bodyPr/>
        <a:lstStyle/>
        <a:p>
          <a:endParaRPr lang="en-US"/>
        </a:p>
      </dgm:t>
    </dgm:pt>
    <dgm:pt modelId="{D987B511-5126-4D9A-AC62-BA72AF1A0B97}" type="parTrans" cxnId="{2EF30D1E-D99A-4F61-A399-CB9F0EB7FC4E}">
      <dgm:prSet/>
      <dgm:spPr/>
      <dgm:t>
        <a:bodyPr/>
        <a:lstStyle/>
        <a:p>
          <a:endParaRPr lang="en-US"/>
        </a:p>
      </dgm:t>
    </dgm:pt>
    <dgm:pt modelId="{F5C176E6-3F49-4343-A552-011C9E11B256}" type="sibTrans" cxnId="{2EF30D1E-D99A-4F61-A399-CB9F0EB7FC4E}">
      <dgm:prSet/>
      <dgm:spPr/>
      <dgm:t>
        <a:bodyPr/>
        <a:lstStyle/>
        <a:p>
          <a:endParaRPr lang="en-US"/>
        </a:p>
      </dgm:t>
    </dgm:pt>
    <dgm:pt modelId="{1CA59366-D6A4-4D1A-BF85-2451897D6CF9}">
      <dgm:prSet/>
      <dgm:spPr/>
      <dgm:t>
        <a:bodyPr/>
        <a:lstStyle/>
        <a:p>
          <a:endParaRPr lang="en-US"/>
        </a:p>
      </dgm:t>
    </dgm:pt>
    <dgm:pt modelId="{30E80135-41CB-4A99-8F08-C25C5F4BB00A}" type="parTrans" cxnId="{6C00E727-4EB6-4DE1-A3EB-2234E4851E2C}">
      <dgm:prSet/>
      <dgm:spPr/>
      <dgm:t>
        <a:bodyPr/>
        <a:lstStyle/>
        <a:p>
          <a:endParaRPr lang="en-US"/>
        </a:p>
      </dgm:t>
    </dgm:pt>
    <dgm:pt modelId="{738B2BFD-934E-4599-A12E-5790347FA872}" type="sibTrans" cxnId="{6C00E727-4EB6-4DE1-A3EB-2234E4851E2C}">
      <dgm:prSet/>
      <dgm:spPr/>
      <dgm:t>
        <a:bodyPr/>
        <a:lstStyle/>
        <a:p>
          <a:endParaRPr lang="en-US"/>
        </a:p>
      </dgm:t>
    </dgm:pt>
    <dgm:pt modelId="{41EC634F-E7DF-494A-B6E7-0D56DD94D3C0}">
      <dgm:prSet/>
      <dgm:spPr/>
      <dgm:t>
        <a:bodyPr/>
        <a:lstStyle/>
        <a:p>
          <a:endParaRPr lang="en-US"/>
        </a:p>
      </dgm:t>
    </dgm:pt>
    <dgm:pt modelId="{09A262C2-C86C-4ED1-AE71-4F334E9816BD}" type="parTrans" cxnId="{E37F115C-3A7C-4F98-B856-B8B2A0D583C9}">
      <dgm:prSet/>
      <dgm:spPr/>
      <dgm:t>
        <a:bodyPr/>
        <a:lstStyle/>
        <a:p>
          <a:endParaRPr lang="en-US"/>
        </a:p>
      </dgm:t>
    </dgm:pt>
    <dgm:pt modelId="{FD4D76C4-853F-4F7E-AD8F-01F9D1D16E6C}" type="sibTrans" cxnId="{E37F115C-3A7C-4F98-B856-B8B2A0D583C9}">
      <dgm:prSet/>
      <dgm:spPr/>
      <dgm:t>
        <a:bodyPr/>
        <a:lstStyle/>
        <a:p>
          <a:endParaRPr lang="en-US"/>
        </a:p>
      </dgm:t>
    </dgm:pt>
    <dgm:pt modelId="{D12CBEA9-CA23-42CE-8E3C-AE454E6A6C72}">
      <dgm:prSet/>
      <dgm:spPr/>
      <dgm:t>
        <a:bodyPr/>
        <a:lstStyle/>
        <a:p>
          <a:endParaRPr lang="en-US"/>
        </a:p>
      </dgm:t>
    </dgm:pt>
    <dgm:pt modelId="{2C58BE4B-BACF-421F-A5EF-74D4EFFFFFFD}" type="parTrans" cxnId="{5A718DB7-15C6-49F8-89F9-A4599FC0B1B2}">
      <dgm:prSet/>
      <dgm:spPr/>
      <dgm:t>
        <a:bodyPr/>
        <a:lstStyle/>
        <a:p>
          <a:endParaRPr lang="en-US"/>
        </a:p>
      </dgm:t>
    </dgm:pt>
    <dgm:pt modelId="{DC7BE919-8E78-42EF-8D9F-A63FFD86AAEB}" type="sibTrans" cxnId="{5A718DB7-15C6-49F8-89F9-A4599FC0B1B2}">
      <dgm:prSet/>
      <dgm:spPr/>
      <dgm:t>
        <a:bodyPr/>
        <a:lstStyle/>
        <a:p>
          <a:endParaRPr lang="en-US"/>
        </a:p>
      </dgm:t>
    </dgm:pt>
    <dgm:pt modelId="{D657FE8F-E220-4723-A0E3-818178261586}">
      <dgm:prSet/>
      <dgm:spPr/>
      <dgm:t>
        <a:bodyPr/>
        <a:lstStyle/>
        <a:p>
          <a:endParaRPr lang="en-US"/>
        </a:p>
      </dgm:t>
    </dgm:pt>
    <dgm:pt modelId="{A38A4B52-DCBD-4B8C-BC2F-78BC14971E5D}" type="parTrans" cxnId="{3AD3C61A-B78C-43A0-B6B7-C22EFD80AB04}">
      <dgm:prSet/>
      <dgm:spPr/>
      <dgm:t>
        <a:bodyPr/>
        <a:lstStyle/>
        <a:p>
          <a:endParaRPr lang="en-US"/>
        </a:p>
      </dgm:t>
    </dgm:pt>
    <dgm:pt modelId="{F35BB787-E2D4-40A2-8078-95DE1CA49773}" type="sibTrans" cxnId="{3AD3C61A-B78C-43A0-B6B7-C22EFD80AB04}">
      <dgm:prSet/>
      <dgm:spPr/>
      <dgm:t>
        <a:bodyPr/>
        <a:lstStyle/>
        <a:p>
          <a:endParaRPr lang="en-US"/>
        </a:p>
      </dgm:t>
    </dgm:pt>
    <dgm:pt modelId="{8C3F7B10-2ED5-4CE5-A7F9-9B5B2C00F195}">
      <dgm:prSet/>
      <dgm:spPr/>
      <dgm:t>
        <a:bodyPr/>
        <a:lstStyle/>
        <a:p>
          <a:endParaRPr lang="en-US"/>
        </a:p>
      </dgm:t>
    </dgm:pt>
    <dgm:pt modelId="{CB908B61-96DA-4AE6-8736-F4DDA9CCC0A0}" type="parTrans" cxnId="{D30FE174-358F-43D3-AE10-A95E333C0A12}">
      <dgm:prSet/>
      <dgm:spPr/>
      <dgm:t>
        <a:bodyPr/>
        <a:lstStyle/>
        <a:p>
          <a:endParaRPr lang="en-US"/>
        </a:p>
      </dgm:t>
    </dgm:pt>
    <dgm:pt modelId="{E04378D4-CE0E-4B2B-AB60-5D09EF40D4AF}" type="sibTrans" cxnId="{D30FE174-358F-43D3-AE10-A95E333C0A12}">
      <dgm:prSet/>
      <dgm:spPr/>
      <dgm:t>
        <a:bodyPr/>
        <a:lstStyle/>
        <a:p>
          <a:endParaRPr lang="en-US"/>
        </a:p>
      </dgm:t>
    </dgm:pt>
    <dgm:pt modelId="{0F96B43B-DFC9-46E7-A018-BC10970EEBD0}">
      <dgm:prSet/>
      <dgm:spPr/>
      <dgm:t>
        <a:bodyPr/>
        <a:lstStyle/>
        <a:p>
          <a:endParaRPr lang="en-US"/>
        </a:p>
      </dgm:t>
    </dgm:pt>
    <dgm:pt modelId="{C23C2A9C-A7F3-4B88-9AE3-3B2C561602C0}" type="parTrans" cxnId="{B4BEDB03-3755-4C2C-97CA-C58F690C6D90}">
      <dgm:prSet/>
      <dgm:spPr/>
      <dgm:t>
        <a:bodyPr/>
        <a:lstStyle/>
        <a:p>
          <a:endParaRPr lang="en-US"/>
        </a:p>
      </dgm:t>
    </dgm:pt>
    <dgm:pt modelId="{A9CC3B2F-C0DF-4A99-9E83-6DD71A4B6D41}" type="sibTrans" cxnId="{B4BEDB03-3755-4C2C-97CA-C58F690C6D90}">
      <dgm:prSet/>
      <dgm:spPr/>
      <dgm:t>
        <a:bodyPr/>
        <a:lstStyle/>
        <a:p>
          <a:endParaRPr lang="en-US"/>
        </a:p>
      </dgm:t>
    </dgm:pt>
    <dgm:pt modelId="{03D7D651-F85C-4642-BB0F-BBFBF4334C30}">
      <dgm:prSet/>
      <dgm:spPr/>
      <dgm:t>
        <a:bodyPr/>
        <a:lstStyle/>
        <a:p>
          <a:endParaRPr lang="en-US"/>
        </a:p>
      </dgm:t>
    </dgm:pt>
    <dgm:pt modelId="{16121AB1-899A-43F5-BB74-AC4BD78DA096}" type="parTrans" cxnId="{3CC053D9-D933-4430-B914-D06EF6E37A89}">
      <dgm:prSet/>
      <dgm:spPr/>
      <dgm:t>
        <a:bodyPr/>
        <a:lstStyle/>
        <a:p>
          <a:endParaRPr lang="en-US"/>
        </a:p>
      </dgm:t>
    </dgm:pt>
    <dgm:pt modelId="{78724F3E-5DD4-4E19-9ECA-0E5E109E0F64}" type="sibTrans" cxnId="{3CC053D9-D933-4430-B914-D06EF6E37A89}">
      <dgm:prSet/>
      <dgm:spPr/>
      <dgm:t>
        <a:bodyPr/>
        <a:lstStyle/>
        <a:p>
          <a:endParaRPr lang="en-US"/>
        </a:p>
      </dgm:t>
    </dgm:pt>
    <dgm:pt modelId="{BB8166E4-68EE-43C1-B8C3-36C4B96D83B1}">
      <dgm:prSet/>
      <dgm:spPr/>
      <dgm:t>
        <a:bodyPr/>
        <a:lstStyle/>
        <a:p>
          <a:endParaRPr lang="en-US"/>
        </a:p>
      </dgm:t>
    </dgm:pt>
    <dgm:pt modelId="{45F01943-CD71-4F9F-A4E8-4D65DEDBEF47}" type="parTrans" cxnId="{7F7DC817-4E7E-4FDE-9563-9A1C3AB04EA2}">
      <dgm:prSet/>
      <dgm:spPr/>
      <dgm:t>
        <a:bodyPr/>
        <a:lstStyle/>
        <a:p>
          <a:endParaRPr lang="en-US"/>
        </a:p>
      </dgm:t>
    </dgm:pt>
    <dgm:pt modelId="{3A12AB00-6B8C-4238-97AC-84F16B4370EB}" type="sibTrans" cxnId="{7F7DC817-4E7E-4FDE-9563-9A1C3AB04EA2}">
      <dgm:prSet/>
      <dgm:spPr/>
      <dgm:t>
        <a:bodyPr/>
        <a:lstStyle/>
        <a:p>
          <a:endParaRPr lang="en-US"/>
        </a:p>
      </dgm:t>
    </dgm:pt>
    <dgm:pt modelId="{55DD29FA-5BC4-43C3-BED9-B242C723FCA9}">
      <dgm:prSet/>
      <dgm:spPr/>
      <dgm:t>
        <a:bodyPr/>
        <a:lstStyle/>
        <a:p>
          <a:endParaRPr lang="en-US"/>
        </a:p>
      </dgm:t>
    </dgm:pt>
    <dgm:pt modelId="{F91E6D6A-E8DB-4DB9-89F2-FCBA19F66F6C}" type="parTrans" cxnId="{A7BC5E18-B139-455B-86E3-8A6EE8E83DF3}">
      <dgm:prSet/>
      <dgm:spPr/>
      <dgm:t>
        <a:bodyPr/>
        <a:lstStyle/>
        <a:p>
          <a:endParaRPr lang="en-US"/>
        </a:p>
      </dgm:t>
    </dgm:pt>
    <dgm:pt modelId="{3F38E7F3-6EA4-4E31-9311-C7FD1610B657}" type="sibTrans" cxnId="{A7BC5E18-B139-455B-86E3-8A6EE8E83DF3}">
      <dgm:prSet/>
      <dgm:spPr/>
      <dgm:t>
        <a:bodyPr/>
        <a:lstStyle/>
        <a:p>
          <a:endParaRPr lang="en-US"/>
        </a:p>
      </dgm:t>
    </dgm:pt>
    <dgm:pt modelId="{A95189CD-9299-471E-ACE4-F8EEABD3F0CE}" type="pres">
      <dgm:prSet presAssocID="{14C70365-284A-43F1-AA80-E4E2A859052E}" presName="Name0" presStyleCnt="0">
        <dgm:presLayoutVars>
          <dgm:dir/>
          <dgm:animLvl val="lvl"/>
          <dgm:resizeHandles val="exact"/>
        </dgm:presLayoutVars>
      </dgm:prSet>
      <dgm:spPr/>
    </dgm:pt>
    <dgm:pt modelId="{9E1150B5-A51B-41F3-B54F-0C6C3982ED94}" type="pres">
      <dgm:prSet presAssocID="{73D09326-7B19-43E1-8E63-79FA3EC2B491}" presName="composite" presStyleCnt="0"/>
      <dgm:spPr/>
    </dgm:pt>
    <dgm:pt modelId="{57D9BCF5-E5EC-4F1E-974A-93EE6F4927A8}" type="pres">
      <dgm:prSet presAssocID="{73D09326-7B19-43E1-8E63-79FA3EC2B491}" presName="parTx" presStyleLbl="alignNode1" presStyleIdx="0" presStyleCnt="3">
        <dgm:presLayoutVars>
          <dgm:chMax val="0"/>
          <dgm:chPref val="0"/>
          <dgm:bulletEnabled val="1"/>
        </dgm:presLayoutVars>
      </dgm:prSet>
      <dgm:spPr/>
    </dgm:pt>
    <dgm:pt modelId="{AA091AD0-9158-4022-912B-7419D271AF68}" type="pres">
      <dgm:prSet presAssocID="{73D09326-7B19-43E1-8E63-79FA3EC2B491}" presName="desTx" presStyleLbl="alignAccFollowNode1" presStyleIdx="0" presStyleCnt="3">
        <dgm:presLayoutVars>
          <dgm:bulletEnabled val="1"/>
        </dgm:presLayoutVars>
      </dgm:prSet>
      <dgm:spPr/>
    </dgm:pt>
    <dgm:pt modelId="{B2726D14-3C23-490A-A679-12557087D449}" type="pres">
      <dgm:prSet presAssocID="{B6772232-8602-4241-B6CE-D42394A5C993}" presName="space" presStyleCnt="0"/>
      <dgm:spPr/>
    </dgm:pt>
    <dgm:pt modelId="{9B18A324-BE73-4C28-9129-6889ED9543FC}" type="pres">
      <dgm:prSet presAssocID="{13FDD91B-DAC5-4A7E-87B1-FC09CCCAE9E0}" presName="composite" presStyleCnt="0"/>
      <dgm:spPr/>
    </dgm:pt>
    <dgm:pt modelId="{21C9B0EE-C637-4A76-895E-AFF77571DDCC}" type="pres">
      <dgm:prSet presAssocID="{13FDD91B-DAC5-4A7E-87B1-FC09CCCAE9E0}" presName="parTx" presStyleLbl="alignNode1" presStyleIdx="1" presStyleCnt="3">
        <dgm:presLayoutVars>
          <dgm:chMax val="0"/>
          <dgm:chPref val="0"/>
          <dgm:bulletEnabled val="1"/>
        </dgm:presLayoutVars>
      </dgm:prSet>
      <dgm:spPr/>
    </dgm:pt>
    <dgm:pt modelId="{902CBD59-630B-4696-98F7-EB7327A5CB55}" type="pres">
      <dgm:prSet presAssocID="{13FDD91B-DAC5-4A7E-87B1-FC09CCCAE9E0}" presName="desTx" presStyleLbl="alignAccFollowNode1" presStyleIdx="1" presStyleCnt="3">
        <dgm:presLayoutVars>
          <dgm:bulletEnabled val="1"/>
        </dgm:presLayoutVars>
      </dgm:prSet>
      <dgm:spPr/>
    </dgm:pt>
    <dgm:pt modelId="{DE674015-E301-4D9A-87EB-2C001BD9ED7A}" type="pres">
      <dgm:prSet presAssocID="{DDE65216-17A9-47A2-BD3D-26A276FBF5CE}" presName="space" presStyleCnt="0"/>
      <dgm:spPr/>
    </dgm:pt>
    <dgm:pt modelId="{486C7403-953C-4E46-9695-85BA3FFB6F69}" type="pres">
      <dgm:prSet presAssocID="{F0D023EC-FCD2-45B0-A114-39E800674BAC}" presName="composite" presStyleCnt="0"/>
      <dgm:spPr/>
    </dgm:pt>
    <dgm:pt modelId="{31FD4AEE-EDAE-4CA9-9B5B-4E6ADF3F5769}" type="pres">
      <dgm:prSet presAssocID="{F0D023EC-FCD2-45B0-A114-39E800674BAC}" presName="parTx" presStyleLbl="alignNode1" presStyleIdx="2" presStyleCnt="3">
        <dgm:presLayoutVars>
          <dgm:chMax val="0"/>
          <dgm:chPref val="0"/>
          <dgm:bulletEnabled val="1"/>
        </dgm:presLayoutVars>
      </dgm:prSet>
      <dgm:spPr/>
    </dgm:pt>
    <dgm:pt modelId="{CDDAA1A2-49EA-4393-BBC0-A6971B8B76FD}" type="pres">
      <dgm:prSet presAssocID="{F0D023EC-FCD2-45B0-A114-39E800674BAC}" presName="desTx" presStyleLbl="alignAccFollowNode1" presStyleIdx="2" presStyleCnt="3">
        <dgm:presLayoutVars>
          <dgm:bulletEnabled val="1"/>
        </dgm:presLayoutVars>
      </dgm:prSet>
      <dgm:spPr/>
    </dgm:pt>
  </dgm:ptLst>
  <dgm:cxnLst>
    <dgm:cxn modelId="{9AE71603-1CD1-4B83-A01B-EBFF48A86141}" type="presOf" srcId="{6B7EDE90-9293-43B1-9D68-53B1D3622F44}" destId="{AA091AD0-9158-4022-912B-7419D271AF68}" srcOrd="0" destOrd="8" presId="urn:microsoft.com/office/officeart/2005/8/layout/hList1"/>
    <dgm:cxn modelId="{B4BEDB03-3755-4C2C-97CA-C58F690C6D90}" srcId="{73D09326-7B19-43E1-8E63-79FA3EC2B491}" destId="{0F96B43B-DFC9-46E7-A018-BC10970EEBD0}" srcOrd="3" destOrd="0" parTransId="{C23C2A9C-A7F3-4B88-9AE3-3B2C561602C0}" sibTransId="{A9CC3B2F-C0DF-4A99-9E83-6DD71A4B6D41}"/>
    <dgm:cxn modelId="{70CED806-5309-4E32-BE82-74D431C90540}" type="presOf" srcId="{6967F09C-30D5-4EC3-9563-59A5008D6B2B}" destId="{902CBD59-630B-4696-98F7-EB7327A5CB55}" srcOrd="0" destOrd="2" presId="urn:microsoft.com/office/officeart/2005/8/layout/hList1"/>
    <dgm:cxn modelId="{9211720D-BBDB-4E58-B9E9-0B71C563EC75}" type="presOf" srcId="{5FDBF369-AB3A-4654-A887-E84A1BB6DD2A}" destId="{902CBD59-630B-4696-98F7-EB7327A5CB55}" srcOrd="0" destOrd="4" presId="urn:microsoft.com/office/officeart/2005/8/layout/hList1"/>
    <dgm:cxn modelId="{09DFD40F-30EF-42E9-8168-A7A9B26BC4EA}" type="presOf" srcId="{A3E8CB69-82E6-49D7-B0E3-80DD85FB13D0}" destId="{AA091AD0-9158-4022-912B-7419D271AF68}" srcOrd="0" destOrd="4" presId="urn:microsoft.com/office/officeart/2005/8/layout/hList1"/>
    <dgm:cxn modelId="{7F7DC817-4E7E-4FDE-9563-9A1C3AB04EA2}" srcId="{73D09326-7B19-43E1-8E63-79FA3EC2B491}" destId="{BB8166E4-68EE-43C1-B8C3-36C4B96D83B1}" srcOrd="7" destOrd="0" parTransId="{45F01943-CD71-4F9F-A4E8-4D65DEDBEF47}" sibTransId="{3A12AB00-6B8C-4238-97AC-84F16B4370EB}"/>
    <dgm:cxn modelId="{A7BC5E18-B139-455B-86E3-8A6EE8E83DF3}" srcId="{F0D023EC-FCD2-45B0-A114-39E800674BAC}" destId="{55DD29FA-5BC4-43C3-BED9-B242C723FCA9}" srcOrd="1" destOrd="0" parTransId="{F91E6D6A-E8DB-4DB9-89F2-FCBA19F66F6C}" sibTransId="{3F38E7F3-6EA4-4E31-9311-C7FD1610B657}"/>
    <dgm:cxn modelId="{3AD3C61A-B78C-43A0-B6B7-C22EFD80AB04}" srcId="{13FDD91B-DAC5-4A7E-87B1-FC09CCCAE9E0}" destId="{D657FE8F-E220-4723-A0E3-818178261586}" srcOrd="5" destOrd="0" parTransId="{A38A4B52-DCBD-4B8C-BC2F-78BC14971E5D}" sibTransId="{F35BB787-E2D4-40A2-8078-95DE1CA49773}"/>
    <dgm:cxn modelId="{2EF30D1E-D99A-4F61-A399-CB9F0EB7FC4E}" srcId="{F0D023EC-FCD2-45B0-A114-39E800674BAC}" destId="{2A7F8DE2-284A-45DC-8882-F9CCDBB9985D}" srcOrd="3" destOrd="0" parTransId="{D987B511-5126-4D9A-AC62-BA72AF1A0B97}" sibTransId="{F5C176E6-3F49-4343-A552-011C9E11B256}"/>
    <dgm:cxn modelId="{86ADC520-CAA9-4390-83B4-22BAB3C6EF9F}" type="presOf" srcId="{3BA5AE3A-12B1-48A8-B0DE-2F2646ED5218}" destId="{AA091AD0-9158-4022-912B-7419D271AF68}" srcOrd="0" destOrd="6" presId="urn:microsoft.com/office/officeart/2005/8/layout/hList1"/>
    <dgm:cxn modelId="{FDE71923-0D16-498A-A20D-D664797CAAA0}" type="presOf" srcId="{98BCE01F-100A-4F6F-A5CC-58486D5CA48B}" destId="{CDDAA1A2-49EA-4393-BBC0-A6971B8B76FD}" srcOrd="0" destOrd="4" presId="urn:microsoft.com/office/officeart/2005/8/layout/hList1"/>
    <dgm:cxn modelId="{6C00E727-4EB6-4DE1-A3EB-2234E4851E2C}" srcId="{F0D023EC-FCD2-45B0-A114-39E800674BAC}" destId="{1CA59366-D6A4-4D1A-BF85-2451897D6CF9}" srcOrd="2" destOrd="0" parTransId="{30E80135-41CB-4A99-8F08-C25C5F4BB00A}" sibTransId="{738B2BFD-934E-4599-A12E-5790347FA872}"/>
    <dgm:cxn modelId="{57FB7B29-D781-4148-B30A-1EB26F0887A2}" srcId="{73D09326-7B19-43E1-8E63-79FA3EC2B491}" destId="{030AABBE-8CAC-44B1-A212-C7ECF0EC1189}" srcOrd="0" destOrd="0" parTransId="{7A7A9173-8594-45CA-A76C-BAAC118B838A}" sibTransId="{EED623A1-CB32-431C-B1BC-E10C0A503295}"/>
    <dgm:cxn modelId="{6645E73C-292A-441F-95EA-96E8756B258E}" type="presOf" srcId="{14C70365-284A-43F1-AA80-E4E2A859052E}" destId="{A95189CD-9299-471E-ACE4-F8EEABD3F0CE}" srcOrd="0" destOrd="0" presId="urn:microsoft.com/office/officeart/2005/8/layout/hList1"/>
    <dgm:cxn modelId="{3D2EFD3E-422F-48B9-BD39-3B7F691F4479}" type="presOf" srcId="{13FDD91B-DAC5-4A7E-87B1-FC09CCCAE9E0}" destId="{21C9B0EE-C637-4A76-895E-AFF77571DDCC}" srcOrd="0" destOrd="0" presId="urn:microsoft.com/office/officeart/2005/8/layout/hList1"/>
    <dgm:cxn modelId="{0EB8F93F-47C5-476D-8B4B-0AE3AEC063E1}" srcId="{14C70365-284A-43F1-AA80-E4E2A859052E}" destId="{73D09326-7B19-43E1-8E63-79FA3EC2B491}" srcOrd="0" destOrd="0" parTransId="{2C219ABE-40B0-45C3-8309-4DFFDD3F555A}" sibTransId="{B6772232-8602-4241-B6CE-D42394A5C993}"/>
    <dgm:cxn modelId="{E37F115C-3A7C-4F98-B856-B8B2A0D583C9}" srcId="{13FDD91B-DAC5-4A7E-87B1-FC09CCCAE9E0}" destId="{41EC634F-E7DF-494A-B6E7-0D56DD94D3C0}" srcOrd="1" destOrd="0" parTransId="{09A262C2-C86C-4ED1-AE71-4F334E9816BD}" sibTransId="{FD4D76C4-853F-4F7E-AD8F-01F9D1D16E6C}"/>
    <dgm:cxn modelId="{C9A84660-BAC2-470B-B3F1-B176F28D585A}" type="presOf" srcId="{1CA59366-D6A4-4D1A-BF85-2451897D6CF9}" destId="{CDDAA1A2-49EA-4393-BBC0-A6971B8B76FD}" srcOrd="0" destOrd="2" presId="urn:microsoft.com/office/officeart/2005/8/layout/hList1"/>
    <dgm:cxn modelId="{7CA08560-629A-45E0-8741-B8F5F7750EFA}" srcId="{14C70365-284A-43F1-AA80-E4E2A859052E}" destId="{F0D023EC-FCD2-45B0-A114-39E800674BAC}" srcOrd="2" destOrd="0" parTransId="{B258C78B-8879-4C46-875E-FBD6C9D99052}" sibTransId="{E693E296-20EF-443D-8654-44A6F96E03B2}"/>
    <dgm:cxn modelId="{4B227061-E5E5-4805-B226-626722584597}" type="presOf" srcId="{55DD29FA-5BC4-43C3-BED9-B242C723FCA9}" destId="{CDDAA1A2-49EA-4393-BBC0-A6971B8B76FD}" srcOrd="0" destOrd="1" presId="urn:microsoft.com/office/officeart/2005/8/layout/hList1"/>
    <dgm:cxn modelId="{BFD59A4E-42FC-4F20-AB75-E736A21D9E3F}" type="presOf" srcId="{BB8166E4-68EE-43C1-B8C3-36C4B96D83B1}" destId="{AA091AD0-9158-4022-912B-7419D271AF68}" srcOrd="0" destOrd="7" presId="urn:microsoft.com/office/officeart/2005/8/layout/hList1"/>
    <dgm:cxn modelId="{CB1AE94F-E3F0-4769-BEEB-755A99D4DC30}" type="presOf" srcId="{0F96B43B-DFC9-46E7-A018-BC10970EEBD0}" destId="{AA091AD0-9158-4022-912B-7419D271AF68}" srcOrd="0" destOrd="3" presId="urn:microsoft.com/office/officeart/2005/8/layout/hList1"/>
    <dgm:cxn modelId="{86E5C270-670F-4FD6-9F51-970B509CA1FD}" srcId="{13FDD91B-DAC5-4A7E-87B1-FC09CCCAE9E0}" destId="{F5A53434-3D2A-440F-84CA-B96D62426F92}" srcOrd="0" destOrd="0" parTransId="{D24118FB-6100-464C-A457-D2C739816CEE}" sibTransId="{F5BCB13C-3F8D-4BC7-B98F-67CB196EBF5C}"/>
    <dgm:cxn modelId="{894CB652-3C2E-40E9-8543-9C4EDAC03687}" srcId="{14C70365-284A-43F1-AA80-E4E2A859052E}" destId="{13FDD91B-DAC5-4A7E-87B1-FC09CCCAE9E0}" srcOrd="1" destOrd="0" parTransId="{7CFF644A-2CD2-427B-8CE9-8775BBA64E90}" sibTransId="{DDE65216-17A9-47A2-BD3D-26A276FBF5CE}"/>
    <dgm:cxn modelId="{CD12AA73-1879-4228-B7B6-9640E38FC928}" type="presOf" srcId="{D657FE8F-E220-4723-A0E3-818178261586}" destId="{902CBD59-630B-4696-98F7-EB7327A5CB55}" srcOrd="0" destOrd="5" presId="urn:microsoft.com/office/officeart/2005/8/layout/hList1"/>
    <dgm:cxn modelId="{D30FE174-358F-43D3-AE10-A95E333C0A12}" srcId="{73D09326-7B19-43E1-8E63-79FA3EC2B491}" destId="{8C3F7B10-2ED5-4CE5-A7F9-9B5B2C00F195}" srcOrd="1" destOrd="0" parTransId="{CB908B61-96DA-4AE6-8736-F4DDA9CCC0A0}" sibTransId="{E04378D4-CE0E-4B2B-AB60-5D09EF40D4AF}"/>
    <dgm:cxn modelId="{DC97465A-F1EF-47D1-9A5D-6CD1EB14CDFB}" srcId="{73D09326-7B19-43E1-8E63-79FA3EC2B491}" destId="{6B7EDE90-9293-43B1-9D68-53B1D3622F44}" srcOrd="8" destOrd="0" parTransId="{59BD85D1-3B48-450D-A34A-4BB8BE561DEA}" sibTransId="{4FE44758-7967-4E50-84EE-CAD61CB6B7A3}"/>
    <dgm:cxn modelId="{AEFBD47F-9BE6-4B22-B5BF-4BCA0F5A1785}" srcId="{13FDD91B-DAC5-4A7E-87B1-FC09CCCAE9E0}" destId="{5FDBF369-AB3A-4654-A887-E84A1BB6DD2A}" srcOrd="4" destOrd="0" parTransId="{D2A8E394-3BF1-40D2-9F93-99C040E9090D}" sibTransId="{CE977B90-7ADC-40D2-B8E4-7ED7F24A9268}"/>
    <dgm:cxn modelId="{510B9A82-4A65-4D1D-B472-5A0459EC36CC}" type="presOf" srcId="{73D09326-7B19-43E1-8E63-79FA3EC2B491}" destId="{57D9BCF5-E5EC-4F1E-974A-93EE6F4927A8}" srcOrd="0" destOrd="0" presId="urn:microsoft.com/office/officeart/2005/8/layout/hList1"/>
    <dgm:cxn modelId="{2662DE87-2F3C-48FB-AE77-DA54D4874393}" srcId="{F0D023EC-FCD2-45B0-A114-39E800674BAC}" destId="{98BCE01F-100A-4F6F-A5CC-58486D5CA48B}" srcOrd="4" destOrd="0" parTransId="{F504421A-F6FA-4849-ACD2-20289825DB73}" sibTransId="{44686DF8-C5C4-481E-9297-D34D295A54BE}"/>
    <dgm:cxn modelId="{2CE70492-0F4E-4C91-84E9-8C943F2C1F4D}" srcId="{F0D023EC-FCD2-45B0-A114-39E800674BAC}" destId="{9D241C9C-FADF-45B0-A130-CCA3754E0BD2}" srcOrd="0" destOrd="0" parTransId="{8848B8D4-7EE0-4BF8-BDF5-1CB48C0453A7}" sibTransId="{75740D73-91EE-40A0-8311-3BDFE861D97E}"/>
    <dgm:cxn modelId="{9CF9AB96-4C8C-41FD-BD4D-9C59AEB73229}" type="presOf" srcId="{8C3F7B10-2ED5-4CE5-A7F9-9B5B2C00F195}" destId="{AA091AD0-9158-4022-912B-7419D271AF68}" srcOrd="0" destOrd="1" presId="urn:microsoft.com/office/officeart/2005/8/layout/hList1"/>
    <dgm:cxn modelId="{C84AB299-69AA-41DF-B75C-809C7009FA33}" srcId="{13FDD91B-DAC5-4A7E-87B1-FC09CCCAE9E0}" destId="{BA58A0F3-CD13-485F-9CAC-BB72FD9E60C2}" srcOrd="6" destOrd="0" parTransId="{8333931F-A000-4A6B-A60F-984C2DAC392F}" sibTransId="{E8E1A421-56F8-45B5-A3D9-CFB510659D33}"/>
    <dgm:cxn modelId="{4B3A569A-3AB1-4C99-A31C-03CE02668FE5}" type="presOf" srcId="{F0D023EC-FCD2-45B0-A114-39E800674BAC}" destId="{31FD4AEE-EDAE-4CA9-9B5B-4E6ADF3F5769}" srcOrd="0" destOrd="0" presId="urn:microsoft.com/office/officeart/2005/8/layout/hList1"/>
    <dgm:cxn modelId="{65ECCF9C-F5FE-4098-AD1A-C50F3D686BB3}" type="presOf" srcId="{03D7D651-F85C-4642-BB0F-BBFBF4334C30}" destId="{AA091AD0-9158-4022-912B-7419D271AF68}" srcOrd="0" destOrd="5" presId="urn:microsoft.com/office/officeart/2005/8/layout/hList1"/>
    <dgm:cxn modelId="{413BB0AC-9F11-4F04-9CEE-5AD84C4D203E}" type="presOf" srcId="{9D241C9C-FADF-45B0-A130-CCA3754E0BD2}" destId="{CDDAA1A2-49EA-4393-BBC0-A6971B8B76FD}" srcOrd="0" destOrd="0" presId="urn:microsoft.com/office/officeart/2005/8/layout/hList1"/>
    <dgm:cxn modelId="{C8B689B3-B168-42DD-A841-C99458AA4D16}" type="presOf" srcId="{F5A53434-3D2A-440F-84CA-B96D62426F92}" destId="{902CBD59-630B-4696-98F7-EB7327A5CB55}" srcOrd="0" destOrd="0" presId="urn:microsoft.com/office/officeart/2005/8/layout/hList1"/>
    <dgm:cxn modelId="{C3377DB5-3EA3-4B42-8F2C-E6CB496FE5A5}" type="presOf" srcId="{B486A48F-ADDC-4D25-91C0-0C5BE7628848}" destId="{AA091AD0-9158-4022-912B-7419D271AF68}" srcOrd="0" destOrd="2" presId="urn:microsoft.com/office/officeart/2005/8/layout/hList1"/>
    <dgm:cxn modelId="{5A718DB7-15C6-49F8-89F9-A4599FC0B1B2}" srcId="{13FDD91B-DAC5-4A7E-87B1-FC09CCCAE9E0}" destId="{D12CBEA9-CA23-42CE-8E3C-AE454E6A6C72}" srcOrd="3" destOrd="0" parTransId="{2C58BE4B-BACF-421F-A5EF-74D4EFFFFFFD}" sibTransId="{DC7BE919-8E78-42EF-8D9F-A63FFD86AAEB}"/>
    <dgm:cxn modelId="{4552D5C3-7B23-49F1-BC19-8654DA42A7E4}" srcId="{73D09326-7B19-43E1-8E63-79FA3EC2B491}" destId="{A3E8CB69-82E6-49D7-B0E3-80DD85FB13D0}" srcOrd="4" destOrd="0" parTransId="{C4D9C3B3-88E9-47ED-BD91-898250951DB7}" sibTransId="{249368ED-B734-49AD-89C2-59746CBEB97C}"/>
    <dgm:cxn modelId="{292749C6-6FF8-4E33-BC4E-8F4AE78A87BA}" type="presOf" srcId="{41EC634F-E7DF-494A-B6E7-0D56DD94D3C0}" destId="{902CBD59-630B-4696-98F7-EB7327A5CB55}" srcOrd="0" destOrd="1" presId="urn:microsoft.com/office/officeart/2005/8/layout/hList1"/>
    <dgm:cxn modelId="{2851F1D0-CD24-4062-89E5-5960B1135410}" type="presOf" srcId="{030AABBE-8CAC-44B1-A212-C7ECF0EC1189}" destId="{AA091AD0-9158-4022-912B-7419D271AF68}" srcOrd="0" destOrd="0" presId="urn:microsoft.com/office/officeart/2005/8/layout/hList1"/>
    <dgm:cxn modelId="{EDBABCD2-4D41-4BA7-9E24-4EFC682FE830}" srcId="{73D09326-7B19-43E1-8E63-79FA3EC2B491}" destId="{3BA5AE3A-12B1-48A8-B0DE-2F2646ED5218}" srcOrd="6" destOrd="0" parTransId="{CA7B9F94-2E5D-4F7A-B029-74BE02D4ACEA}" sibTransId="{DA9F3493-F3BA-4942-AFF0-A1BE1EF9A8FF}"/>
    <dgm:cxn modelId="{60706FD9-07D0-4827-8544-F71E993D72E7}" srcId="{73D09326-7B19-43E1-8E63-79FA3EC2B491}" destId="{B486A48F-ADDC-4D25-91C0-0C5BE7628848}" srcOrd="2" destOrd="0" parTransId="{9F5AC4D7-1745-42A1-8858-C2C9A77D44A8}" sibTransId="{4D148182-302E-4F90-BC9F-C5C0F308FBF7}"/>
    <dgm:cxn modelId="{3CC053D9-D933-4430-B914-D06EF6E37A89}" srcId="{73D09326-7B19-43E1-8E63-79FA3EC2B491}" destId="{03D7D651-F85C-4642-BB0F-BBFBF4334C30}" srcOrd="5" destOrd="0" parTransId="{16121AB1-899A-43F5-BB74-AC4BD78DA096}" sibTransId="{78724F3E-5DD4-4E19-9ECA-0E5E109E0F64}"/>
    <dgm:cxn modelId="{70A6F0DD-751B-4216-80D8-59AEAC0C2614}" srcId="{13FDD91B-DAC5-4A7E-87B1-FC09CCCAE9E0}" destId="{6967F09C-30D5-4EC3-9563-59A5008D6B2B}" srcOrd="2" destOrd="0" parTransId="{2152DDD3-8D77-4E9D-93D1-2646D0038D8C}" sibTransId="{2390A136-2457-4C3F-AC2C-C0E9CB30634A}"/>
    <dgm:cxn modelId="{1974A7E3-09FB-44B3-B06B-E2E044BC81BB}" type="presOf" srcId="{2A7F8DE2-284A-45DC-8882-F9CCDBB9985D}" destId="{CDDAA1A2-49EA-4393-BBC0-A6971B8B76FD}" srcOrd="0" destOrd="3" presId="urn:microsoft.com/office/officeart/2005/8/layout/hList1"/>
    <dgm:cxn modelId="{8D7FB0E7-A595-452A-AED6-C51AC4B6E32D}" type="presOf" srcId="{D12CBEA9-CA23-42CE-8E3C-AE454E6A6C72}" destId="{902CBD59-630B-4696-98F7-EB7327A5CB55}" srcOrd="0" destOrd="3" presId="urn:microsoft.com/office/officeart/2005/8/layout/hList1"/>
    <dgm:cxn modelId="{7DB6C9F4-BBF5-4D5C-B79C-08F3F1635E9C}" type="presOf" srcId="{BA58A0F3-CD13-485F-9CAC-BB72FD9E60C2}" destId="{902CBD59-630B-4696-98F7-EB7327A5CB55}" srcOrd="0" destOrd="6" presId="urn:microsoft.com/office/officeart/2005/8/layout/hList1"/>
    <dgm:cxn modelId="{9D2916B0-5960-4B3D-892C-B891E07658AE}" type="presParOf" srcId="{A95189CD-9299-471E-ACE4-F8EEABD3F0CE}" destId="{9E1150B5-A51B-41F3-B54F-0C6C3982ED94}" srcOrd="0" destOrd="0" presId="urn:microsoft.com/office/officeart/2005/8/layout/hList1"/>
    <dgm:cxn modelId="{0FDDA570-9E22-460C-9F4E-2CA26B5F109B}" type="presParOf" srcId="{9E1150B5-A51B-41F3-B54F-0C6C3982ED94}" destId="{57D9BCF5-E5EC-4F1E-974A-93EE6F4927A8}" srcOrd="0" destOrd="0" presId="urn:microsoft.com/office/officeart/2005/8/layout/hList1"/>
    <dgm:cxn modelId="{73AE2D58-7126-4EA0-8E9A-D337ED12652D}" type="presParOf" srcId="{9E1150B5-A51B-41F3-B54F-0C6C3982ED94}" destId="{AA091AD0-9158-4022-912B-7419D271AF68}" srcOrd="1" destOrd="0" presId="urn:microsoft.com/office/officeart/2005/8/layout/hList1"/>
    <dgm:cxn modelId="{E46789BB-5595-47E4-AD51-3BE6D94AB36F}" type="presParOf" srcId="{A95189CD-9299-471E-ACE4-F8EEABD3F0CE}" destId="{B2726D14-3C23-490A-A679-12557087D449}" srcOrd="1" destOrd="0" presId="urn:microsoft.com/office/officeart/2005/8/layout/hList1"/>
    <dgm:cxn modelId="{C5A82189-C6CB-40FC-A747-E537E057DADE}" type="presParOf" srcId="{A95189CD-9299-471E-ACE4-F8EEABD3F0CE}" destId="{9B18A324-BE73-4C28-9129-6889ED9543FC}" srcOrd="2" destOrd="0" presId="urn:microsoft.com/office/officeart/2005/8/layout/hList1"/>
    <dgm:cxn modelId="{0B8A12AF-1152-4734-9838-11604FF8BC79}" type="presParOf" srcId="{9B18A324-BE73-4C28-9129-6889ED9543FC}" destId="{21C9B0EE-C637-4A76-895E-AFF77571DDCC}" srcOrd="0" destOrd="0" presId="urn:microsoft.com/office/officeart/2005/8/layout/hList1"/>
    <dgm:cxn modelId="{E88E2E42-26AE-4E5B-B6DB-D108E74EFB62}" type="presParOf" srcId="{9B18A324-BE73-4C28-9129-6889ED9543FC}" destId="{902CBD59-630B-4696-98F7-EB7327A5CB55}" srcOrd="1" destOrd="0" presId="urn:microsoft.com/office/officeart/2005/8/layout/hList1"/>
    <dgm:cxn modelId="{4B3A14A5-2053-41F1-B9D7-342664310EEA}" type="presParOf" srcId="{A95189CD-9299-471E-ACE4-F8EEABD3F0CE}" destId="{DE674015-E301-4D9A-87EB-2C001BD9ED7A}" srcOrd="3" destOrd="0" presId="urn:microsoft.com/office/officeart/2005/8/layout/hList1"/>
    <dgm:cxn modelId="{0D648416-4F19-4D57-BE7F-0EBC7C482B31}" type="presParOf" srcId="{A95189CD-9299-471E-ACE4-F8EEABD3F0CE}" destId="{486C7403-953C-4E46-9695-85BA3FFB6F69}" srcOrd="4" destOrd="0" presId="urn:microsoft.com/office/officeart/2005/8/layout/hList1"/>
    <dgm:cxn modelId="{EB55F9EF-9AE5-4D9D-98D2-AFD6EBBA29E1}" type="presParOf" srcId="{486C7403-953C-4E46-9695-85BA3FFB6F69}" destId="{31FD4AEE-EDAE-4CA9-9B5B-4E6ADF3F5769}" srcOrd="0" destOrd="0" presId="urn:microsoft.com/office/officeart/2005/8/layout/hList1"/>
    <dgm:cxn modelId="{53522FDE-7EF5-4583-B0BF-F90AC99F8B66}" type="presParOf" srcId="{486C7403-953C-4E46-9695-85BA3FFB6F69}" destId="{CDDAA1A2-49EA-4393-BBC0-A6971B8B76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83B2B3-40C3-4E87-8EB5-329DD7EDB62A}"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A5D5AD1E-C8CD-4BEF-9700-710591E4E061}">
      <dgm:prSet/>
      <dgm:spPr/>
      <dgm:t>
        <a:bodyPr/>
        <a:lstStyle/>
        <a:p>
          <a:r>
            <a:rPr lang="en-US" dirty="0">
              <a:latin typeface="Patrick Hand" panose="00000500000000000000" pitchFamily="2" charset="0"/>
            </a:rPr>
            <a:t>Set aside $2.5 Million towards repair and maintenance of county office building Annex and Court House </a:t>
          </a:r>
        </a:p>
        <a:p>
          <a:endParaRPr lang="en-US" dirty="0">
            <a:latin typeface="Patrick Hand" panose="00000500000000000000" pitchFamily="2" charset="0"/>
          </a:endParaRPr>
        </a:p>
      </dgm:t>
    </dgm:pt>
    <dgm:pt modelId="{08A8AEA7-0A1E-4615-B3F8-CFA9A5A72115}" type="parTrans" cxnId="{B2B11327-1D3C-4359-B01B-886BFD8A32A2}">
      <dgm:prSet/>
      <dgm:spPr/>
      <dgm:t>
        <a:bodyPr/>
        <a:lstStyle/>
        <a:p>
          <a:endParaRPr lang="en-US">
            <a:latin typeface="Patrick Hand" panose="00000500000000000000" pitchFamily="2" charset="0"/>
          </a:endParaRPr>
        </a:p>
      </dgm:t>
    </dgm:pt>
    <dgm:pt modelId="{C3B9CEC0-3E49-4756-8006-951AF9DB559E}" type="sibTrans" cxnId="{B2B11327-1D3C-4359-B01B-886BFD8A32A2}">
      <dgm:prSet/>
      <dgm:spPr/>
      <dgm:t>
        <a:bodyPr/>
        <a:lstStyle/>
        <a:p>
          <a:endParaRPr lang="en-US">
            <a:latin typeface="Patrick Hand" panose="00000500000000000000" pitchFamily="2" charset="0"/>
          </a:endParaRPr>
        </a:p>
      </dgm:t>
    </dgm:pt>
    <dgm:pt modelId="{5D36B2CD-B8EE-4861-A2AF-AE3C4C26CB75}">
      <dgm:prSet/>
      <dgm:spPr/>
      <dgm:t>
        <a:bodyPr/>
        <a:lstStyle/>
        <a:p>
          <a:r>
            <a:rPr lang="en-US" dirty="0">
              <a:latin typeface="Patrick Hand" panose="00000500000000000000" pitchFamily="2" charset="0"/>
            </a:rPr>
            <a:t>What is the appropriate tax increase and how much additional fund balance do we use to support the budget?</a:t>
          </a:r>
        </a:p>
      </dgm:t>
    </dgm:pt>
    <dgm:pt modelId="{AFBFC75A-52AC-4BCE-81C1-D049A7D59553}" type="parTrans" cxnId="{51CDB62A-48F5-4039-B8F6-7C98D51D797E}">
      <dgm:prSet/>
      <dgm:spPr/>
      <dgm:t>
        <a:bodyPr/>
        <a:lstStyle/>
        <a:p>
          <a:endParaRPr lang="en-US">
            <a:latin typeface="Patrick Hand" panose="00000500000000000000" pitchFamily="2" charset="0"/>
          </a:endParaRPr>
        </a:p>
      </dgm:t>
    </dgm:pt>
    <dgm:pt modelId="{DB87DC33-CB0C-4EBB-93A4-9B431B79D0C7}" type="sibTrans" cxnId="{51CDB62A-48F5-4039-B8F6-7C98D51D797E}">
      <dgm:prSet/>
      <dgm:spPr/>
      <dgm:t>
        <a:bodyPr/>
        <a:lstStyle/>
        <a:p>
          <a:endParaRPr lang="en-US">
            <a:latin typeface="Patrick Hand" panose="00000500000000000000" pitchFamily="2" charset="0"/>
          </a:endParaRPr>
        </a:p>
      </dgm:t>
    </dgm:pt>
    <dgm:pt modelId="{636B1593-427B-4F2C-ABB7-874EBE03BB39}">
      <dgm:prSet/>
      <dgm:spPr/>
      <dgm:t>
        <a:bodyPr/>
        <a:lstStyle/>
        <a:p>
          <a:r>
            <a:rPr lang="en-US" dirty="0">
              <a:latin typeface="Patrick Hand" panose="00000500000000000000" pitchFamily="2" charset="0"/>
            </a:rPr>
            <a:t>Continuous Investment in Law Enforcement to Provide 24/7 Police coverage county-wide</a:t>
          </a:r>
        </a:p>
      </dgm:t>
    </dgm:pt>
    <dgm:pt modelId="{13260E59-BCF3-4B95-B113-E143A837EB2E}" type="parTrans" cxnId="{6700047D-0FAB-4EBF-9931-EE06EB79B412}">
      <dgm:prSet/>
      <dgm:spPr/>
      <dgm:t>
        <a:bodyPr/>
        <a:lstStyle/>
        <a:p>
          <a:endParaRPr lang="en-US">
            <a:latin typeface="Patrick Hand" panose="00000500000000000000" pitchFamily="2" charset="0"/>
          </a:endParaRPr>
        </a:p>
      </dgm:t>
    </dgm:pt>
    <dgm:pt modelId="{99354A08-2A55-4164-ACD6-37C31002CC0B}" type="sibTrans" cxnId="{6700047D-0FAB-4EBF-9931-EE06EB79B412}">
      <dgm:prSet/>
      <dgm:spPr/>
      <dgm:t>
        <a:bodyPr/>
        <a:lstStyle/>
        <a:p>
          <a:endParaRPr lang="en-US">
            <a:latin typeface="Patrick Hand" panose="00000500000000000000" pitchFamily="2" charset="0"/>
          </a:endParaRPr>
        </a:p>
      </dgm:t>
    </dgm:pt>
    <dgm:pt modelId="{6F5518D9-DC77-48DD-B5BC-10D9D76DFBA0}">
      <dgm:prSet/>
      <dgm:spPr/>
      <dgm:t>
        <a:bodyPr/>
        <a:lstStyle/>
        <a:p>
          <a:r>
            <a:rPr lang="en-US" dirty="0">
              <a:latin typeface="Patrick Hand" panose="00000500000000000000" pitchFamily="2" charset="0"/>
            </a:rPr>
            <a:t>Earmark Fund to support long term Economic Development Opportunities </a:t>
          </a:r>
        </a:p>
        <a:p>
          <a:r>
            <a:rPr lang="en-US" dirty="0">
              <a:latin typeface="Patrick Hand" panose="00000500000000000000" pitchFamily="2" charset="0"/>
            </a:rPr>
            <a:t>	E.g., Allocate part of unbudgeted excess sales tax revenue to 	economic development fund.</a:t>
          </a:r>
        </a:p>
      </dgm:t>
    </dgm:pt>
    <dgm:pt modelId="{DA38D3E8-8F4A-4EE9-80B0-92BE7CA127EF}" type="parTrans" cxnId="{2698AE3C-19DC-48C5-95B1-D073A7CC188A}">
      <dgm:prSet/>
      <dgm:spPr/>
      <dgm:t>
        <a:bodyPr/>
        <a:lstStyle/>
        <a:p>
          <a:endParaRPr lang="en-US">
            <a:latin typeface="Patrick Hand" panose="00000500000000000000" pitchFamily="2" charset="0"/>
          </a:endParaRPr>
        </a:p>
      </dgm:t>
    </dgm:pt>
    <dgm:pt modelId="{DEC7A073-7537-4991-BE10-5D479187FF4C}" type="sibTrans" cxnId="{2698AE3C-19DC-48C5-95B1-D073A7CC188A}">
      <dgm:prSet/>
      <dgm:spPr/>
      <dgm:t>
        <a:bodyPr/>
        <a:lstStyle/>
        <a:p>
          <a:endParaRPr lang="en-US">
            <a:latin typeface="Patrick Hand" panose="00000500000000000000" pitchFamily="2" charset="0"/>
          </a:endParaRPr>
        </a:p>
      </dgm:t>
    </dgm:pt>
    <dgm:pt modelId="{28DEFBB6-C68A-4D5E-8F58-1698D1E10825}" type="pres">
      <dgm:prSet presAssocID="{3083B2B3-40C3-4E87-8EB5-329DD7EDB62A}" presName="vert0" presStyleCnt="0">
        <dgm:presLayoutVars>
          <dgm:dir/>
          <dgm:animOne val="branch"/>
          <dgm:animLvl val="lvl"/>
        </dgm:presLayoutVars>
      </dgm:prSet>
      <dgm:spPr/>
    </dgm:pt>
    <dgm:pt modelId="{E6BDFA48-9851-4121-834A-D5F03526CE77}" type="pres">
      <dgm:prSet presAssocID="{A5D5AD1E-C8CD-4BEF-9700-710591E4E061}" presName="thickLine" presStyleLbl="alignNode1" presStyleIdx="0" presStyleCnt="4"/>
      <dgm:spPr/>
    </dgm:pt>
    <dgm:pt modelId="{406556AF-B3BE-4166-A1DD-DC7A6E3BDAD1}" type="pres">
      <dgm:prSet presAssocID="{A5D5AD1E-C8CD-4BEF-9700-710591E4E061}" presName="horz1" presStyleCnt="0"/>
      <dgm:spPr/>
    </dgm:pt>
    <dgm:pt modelId="{FF0A3AE3-38AD-41A5-B77D-F12B7CC1F2D8}" type="pres">
      <dgm:prSet presAssocID="{A5D5AD1E-C8CD-4BEF-9700-710591E4E061}" presName="tx1" presStyleLbl="revTx" presStyleIdx="0" presStyleCnt="4"/>
      <dgm:spPr/>
    </dgm:pt>
    <dgm:pt modelId="{4B20F6DE-4427-40A7-B7F5-A5F439F29667}" type="pres">
      <dgm:prSet presAssocID="{A5D5AD1E-C8CD-4BEF-9700-710591E4E061}" presName="vert1" presStyleCnt="0"/>
      <dgm:spPr/>
    </dgm:pt>
    <dgm:pt modelId="{E6296AB5-9138-4016-B275-49A6C2B1A63B}" type="pres">
      <dgm:prSet presAssocID="{5D36B2CD-B8EE-4861-A2AF-AE3C4C26CB75}" presName="thickLine" presStyleLbl="alignNode1" presStyleIdx="1" presStyleCnt="4"/>
      <dgm:spPr/>
    </dgm:pt>
    <dgm:pt modelId="{B94F569D-14A1-4F01-A202-4DFB8DC7D4AF}" type="pres">
      <dgm:prSet presAssocID="{5D36B2CD-B8EE-4861-A2AF-AE3C4C26CB75}" presName="horz1" presStyleCnt="0"/>
      <dgm:spPr/>
    </dgm:pt>
    <dgm:pt modelId="{EF1160EF-BC5E-4D39-A4A9-E71532A8E456}" type="pres">
      <dgm:prSet presAssocID="{5D36B2CD-B8EE-4861-A2AF-AE3C4C26CB75}" presName="tx1" presStyleLbl="revTx" presStyleIdx="1" presStyleCnt="4"/>
      <dgm:spPr/>
    </dgm:pt>
    <dgm:pt modelId="{908C02E3-9C22-4FAC-8301-C73E810BE8EA}" type="pres">
      <dgm:prSet presAssocID="{5D36B2CD-B8EE-4861-A2AF-AE3C4C26CB75}" presName="vert1" presStyleCnt="0"/>
      <dgm:spPr/>
    </dgm:pt>
    <dgm:pt modelId="{FBCEB14B-E136-4526-9EC4-726BDDD42B58}" type="pres">
      <dgm:prSet presAssocID="{636B1593-427B-4F2C-ABB7-874EBE03BB39}" presName="thickLine" presStyleLbl="alignNode1" presStyleIdx="2" presStyleCnt="4"/>
      <dgm:spPr/>
    </dgm:pt>
    <dgm:pt modelId="{2E4E398C-1E83-44BD-9534-8D54A06B7F7D}" type="pres">
      <dgm:prSet presAssocID="{636B1593-427B-4F2C-ABB7-874EBE03BB39}" presName="horz1" presStyleCnt="0"/>
      <dgm:spPr/>
    </dgm:pt>
    <dgm:pt modelId="{E1D6240D-6584-494E-89CD-FAF37380FA58}" type="pres">
      <dgm:prSet presAssocID="{636B1593-427B-4F2C-ABB7-874EBE03BB39}" presName="tx1" presStyleLbl="revTx" presStyleIdx="2" presStyleCnt="4"/>
      <dgm:spPr/>
    </dgm:pt>
    <dgm:pt modelId="{90FC7885-6284-40C2-BE16-AD37D4E4383B}" type="pres">
      <dgm:prSet presAssocID="{636B1593-427B-4F2C-ABB7-874EBE03BB39}" presName="vert1" presStyleCnt="0"/>
      <dgm:spPr/>
    </dgm:pt>
    <dgm:pt modelId="{D58261C2-774D-4F05-9FD9-9ED61D42D73F}" type="pres">
      <dgm:prSet presAssocID="{6F5518D9-DC77-48DD-B5BC-10D9D76DFBA0}" presName="thickLine" presStyleLbl="alignNode1" presStyleIdx="3" presStyleCnt="4"/>
      <dgm:spPr/>
    </dgm:pt>
    <dgm:pt modelId="{05657C86-0B69-4BE8-B489-3687FD04B326}" type="pres">
      <dgm:prSet presAssocID="{6F5518D9-DC77-48DD-B5BC-10D9D76DFBA0}" presName="horz1" presStyleCnt="0"/>
      <dgm:spPr/>
    </dgm:pt>
    <dgm:pt modelId="{E290FE9B-8469-4193-8676-6D28649A99DD}" type="pres">
      <dgm:prSet presAssocID="{6F5518D9-DC77-48DD-B5BC-10D9D76DFBA0}" presName="tx1" presStyleLbl="revTx" presStyleIdx="3" presStyleCnt="4"/>
      <dgm:spPr/>
    </dgm:pt>
    <dgm:pt modelId="{747D813D-75C3-45E1-A771-4CD140E02BC6}" type="pres">
      <dgm:prSet presAssocID="{6F5518D9-DC77-48DD-B5BC-10D9D76DFBA0}" presName="vert1" presStyleCnt="0"/>
      <dgm:spPr/>
    </dgm:pt>
  </dgm:ptLst>
  <dgm:cxnLst>
    <dgm:cxn modelId="{B2B11327-1D3C-4359-B01B-886BFD8A32A2}" srcId="{3083B2B3-40C3-4E87-8EB5-329DD7EDB62A}" destId="{A5D5AD1E-C8CD-4BEF-9700-710591E4E061}" srcOrd="0" destOrd="0" parTransId="{08A8AEA7-0A1E-4615-B3F8-CFA9A5A72115}" sibTransId="{C3B9CEC0-3E49-4756-8006-951AF9DB559E}"/>
    <dgm:cxn modelId="{51CDB62A-48F5-4039-B8F6-7C98D51D797E}" srcId="{3083B2B3-40C3-4E87-8EB5-329DD7EDB62A}" destId="{5D36B2CD-B8EE-4861-A2AF-AE3C4C26CB75}" srcOrd="1" destOrd="0" parTransId="{AFBFC75A-52AC-4BCE-81C1-D049A7D59553}" sibTransId="{DB87DC33-CB0C-4EBB-93A4-9B431B79D0C7}"/>
    <dgm:cxn modelId="{9828B22C-916D-4E02-9B6A-6581C2411CCE}" type="presOf" srcId="{6F5518D9-DC77-48DD-B5BC-10D9D76DFBA0}" destId="{E290FE9B-8469-4193-8676-6D28649A99DD}" srcOrd="0" destOrd="0" presId="urn:microsoft.com/office/officeart/2008/layout/LinedList"/>
    <dgm:cxn modelId="{2698AE3C-19DC-48C5-95B1-D073A7CC188A}" srcId="{3083B2B3-40C3-4E87-8EB5-329DD7EDB62A}" destId="{6F5518D9-DC77-48DD-B5BC-10D9D76DFBA0}" srcOrd="3" destOrd="0" parTransId="{DA38D3E8-8F4A-4EE9-80B0-92BE7CA127EF}" sibTransId="{DEC7A073-7537-4991-BE10-5D479187FF4C}"/>
    <dgm:cxn modelId="{7527C874-31CA-4090-9524-EBE7CA99CA13}" type="presOf" srcId="{A5D5AD1E-C8CD-4BEF-9700-710591E4E061}" destId="{FF0A3AE3-38AD-41A5-B77D-F12B7CC1F2D8}" srcOrd="0" destOrd="0" presId="urn:microsoft.com/office/officeart/2008/layout/LinedList"/>
    <dgm:cxn modelId="{6700047D-0FAB-4EBF-9931-EE06EB79B412}" srcId="{3083B2B3-40C3-4E87-8EB5-329DD7EDB62A}" destId="{636B1593-427B-4F2C-ABB7-874EBE03BB39}" srcOrd="2" destOrd="0" parTransId="{13260E59-BCF3-4B95-B113-E143A837EB2E}" sibTransId="{99354A08-2A55-4164-ACD6-37C31002CC0B}"/>
    <dgm:cxn modelId="{71A518A4-E47F-4E35-BC0E-289DFEBD5F44}" type="presOf" srcId="{5D36B2CD-B8EE-4861-A2AF-AE3C4C26CB75}" destId="{EF1160EF-BC5E-4D39-A4A9-E71532A8E456}" srcOrd="0" destOrd="0" presId="urn:microsoft.com/office/officeart/2008/layout/LinedList"/>
    <dgm:cxn modelId="{4AC133C4-AC5B-4F56-AFD0-4F235B14FFD8}" type="presOf" srcId="{3083B2B3-40C3-4E87-8EB5-329DD7EDB62A}" destId="{28DEFBB6-C68A-4D5E-8F58-1698D1E10825}" srcOrd="0" destOrd="0" presId="urn:microsoft.com/office/officeart/2008/layout/LinedList"/>
    <dgm:cxn modelId="{3F6BD3CD-6812-49E7-9F40-B1FAD81597E8}" type="presOf" srcId="{636B1593-427B-4F2C-ABB7-874EBE03BB39}" destId="{E1D6240D-6584-494E-89CD-FAF37380FA58}" srcOrd="0" destOrd="0" presId="urn:microsoft.com/office/officeart/2008/layout/LinedList"/>
    <dgm:cxn modelId="{166D6EA2-E5CE-4BD4-B87C-7F5C7BABEB1A}" type="presParOf" srcId="{28DEFBB6-C68A-4D5E-8F58-1698D1E10825}" destId="{E6BDFA48-9851-4121-834A-D5F03526CE77}" srcOrd="0" destOrd="0" presId="urn:microsoft.com/office/officeart/2008/layout/LinedList"/>
    <dgm:cxn modelId="{6A0341D0-3DD3-4D58-A822-99C14D47F328}" type="presParOf" srcId="{28DEFBB6-C68A-4D5E-8F58-1698D1E10825}" destId="{406556AF-B3BE-4166-A1DD-DC7A6E3BDAD1}" srcOrd="1" destOrd="0" presId="urn:microsoft.com/office/officeart/2008/layout/LinedList"/>
    <dgm:cxn modelId="{59E017AB-A3C5-4760-B6EF-2D7E886E52E6}" type="presParOf" srcId="{406556AF-B3BE-4166-A1DD-DC7A6E3BDAD1}" destId="{FF0A3AE3-38AD-41A5-B77D-F12B7CC1F2D8}" srcOrd="0" destOrd="0" presId="urn:microsoft.com/office/officeart/2008/layout/LinedList"/>
    <dgm:cxn modelId="{9D4F7824-3AC6-4A49-AA0D-0284F11FB1F5}" type="presParOf" srcId="{406556AF-B3BE-4166-A1DD-DC7A6E3BDAD1}" destId="{4B20F6DE-4427-40A7-B7F5-A5F439F29667}" srcOrd="1" destOrd="0" presId="urn:microsoft.com/office/officeart/2008/layout/LinedList"/>
    <dgm:cxn modelId="{DA81838B-BCDC-4484-BA88-DF168CD48858}" type="presParOf" srcId="{28DEFBB6-C68A-4D5E-8F58-1698D1E10825}" destId="{E6296AB5-9138-4016-B275-49A6C2B1A63B}" srcOrd="2" destOrd="0" presId="urn:microsoft.com/office/officeart/2008/layout/LinedList"/>
    <dgm:cxn modelId="{F170BA52-A301-4ED3-B0FA-A8E3EB7EF023}" type="presParOf" srcId="{28DEFBB6-C68A-4D5E-8F58-1698D1E10825}" destId="{B94F569D-14A1-4F01-A202-4DFB8DC7D4AF}" srcOrd="3" destOrd="0" presId="urn:microsoft.com/office/officeart/2008/layout/LinedList"/>
    <dgm:cxn modelId="{3EE81BCF-A2B3-4272-A1F9-47487F1514F0}" type="presParOf" srcId="{B94F569D-14A1-4F01-A202-4DFB8DC7D4AF}" destId="{EF1160EF-BC5E-4D39-A4A9-E71532A8E456}" srcOrd="0" destOrd="0" presId="urn:microsoft.com/office/officeart/2008/layout/LinedList"/>
    <dgm:cxn modelId="{5FECB1B5-C42C-41FD-B86F-D1BC1553C335}" type="presParOf" srcId="{B94F569D-14A1-4F01-A202-4DFB8DC7D4AF}" destId="{908C02E3-9C22-4FAC-8301-C73E810BE8EA}" srcOrd="1" destOrd="0" presId="urn:microsoft.com/office/officeart/2008/layout/LinedList"/>
    <dgm:cxn modelId="{722385B5-F9CF-40D6-B872-7353B50BDF18}" type="presParOf" srcId="{28DEFBB6-C68A-4D5E-8F58-1698D1E10825}" destId="{FBCEB14B-E136-4526-9EC4-726BDDD42B58}" srcOrd="4" destOrd="0" presId="urn:microsoft.com/office/officeart/2008/layout/LinedList"/>
    <dgm:cxn modelId="{D1021A55-AD5D-4523-B0FD-42A55B62F86A}" type="presParOf" srcId="{28DEFBB6-C68A-4D5E-8F58-1698D1E10825}" destId="{2E4E398C-1E83-44BD-9534-8D54A06B7F7D}" srcOrd="5" destOrd="0" presId="urn:microsoft.com/office/officeart/2008/layout/LinedList"/>
    <dgm:cxn modelId="{E8890B01-2B1C-456B-BDFB-570A545EAC02}" type="presParOf" srcId="{2E4E398C-1E83-44BD-9534-8D54A06B7F7D}" destId="{E1D6240D-6584-494E-89CD-FAF37380FA58}" srcOrd="0" destOrd="0" presId="urn:microsoft.com/office/officeart/2008/layout/LinedList"/>
    <dgm:cxn modelId="{8033D7B9-5B5C-4EE7-916A-A5465A4CA57B}" type="presParOf" srcId="{2E4E398C-1E83-44BD-9534-8D54A06B7F7D}" destId="{90FC7885-6284-40C2-BE16-AD37D4E4383B}" srcOrd="1" destOrd="0" presId="urn:microsoft.com/office/officeart/2008/layout/LinedList"/>
    <dgm:cxn modelId="{61219A10-C655-475C-A193-363F04A5DA29}" type="presParOf" srcId="{28DEFBB6-C68A-4D5E-8F58-1698D1E10825}" destId="{D58261C2-774D-4F05-9FD9-9ED61D42D73F}" srcOrd="6" destOrd="0" presId="urn:microsoft.com/office/officeart/2008/layout/LinedList"/>
    <dgm:cxn modelId="{9F0A77CE-42BA-4155-8395-D81C668AC0E9}" type="presParOf" srcId="{28DEFBB6-C68A-4D5E-8F58-1698D1E10825}" destId="{05657C86-0B69-4BE8-B489-3687FD04B326}" srcOrd="7" destOrd="0" presId="urn:microsoft.com/office/officeart/2008/layout/LinedList"/>
    <dgm:cxn modelId="{17C5A302-84AA-4CCE-BD7D-EA736559EED4}" type="presParOf" srcId="{05657C86-0B69-4BE8-B489-3687FD04B326}" destId="{E290FE9B-8469-4193-8676-6D28649A99DD}" srcOrd="0" destOrd="0" presId="urn:microsoft.com/office/officeart/2008/layout/LinedList"/>
    <dgm:cxn modelId="{107469FD-0F27-42C7-A810-6C45847CDA7D}" type="presParOf" srcId="{05657C86-0B69-4BE8-B489-3687FD04B326}" destId="{747D813D-75C3-45E1-A771-4CD140E02B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2E0C22-8801-4E56-89DD-736DA7ADAAF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12174A4-E6A1-4431-8721-9B0BBEEFA511}">
      <dgm:prSet/>
      <dgm:spPr/>
      <dgm:t>
        <a:bodyPr/>
        <a:lstStyle/>
        <a:p>
          <a:pPr>
            <a:lnSpc>
              <a:spcPct val="100000"/>
            </a:lnSpc>
          </a:pPr>
          <a:r>
            <a:rPr lang="en-US"/>
            <a:t>Strategy that focuses on economic growth in the long term.</a:t>
          </a:r>
        </a:p>
      </dgm:t>
    </dgm:pt>
    <dgm:pt modelId="{130EE1D1-89F1-4A3E-AACD-D6058512700A}" type="parTrans" cxnId="{EB7D31A3-D7C5-4DBC-9BC6-B1986787AB6D}">
      <dgm:prSet/>
      <dgm:spPr/>
      <dgm:t>
        <a:bodyPr/>
        <a:lstStyle/>
        <a:p>
          <a:endParaRPr lang="en-US"/>
        </a:p>
      </dgm:t>
    </dgm:pt>
    <dgm:pt modelId="{C75E61AD-7DB3-4B96-8920-F14393EAA380}" type="sibTrans" cxnId="{EB7D31A3-D7C5-4DBC-9BC6-B1986787AB6D}">
      <dgm:prSet/>
      <dgm:spPr/>
      <dgm:t>
        <a:bodyPr/>
        <a:lstStyle/>
        <a:p>
          <a:pPr>
            <a:lnSpc>
              <a:spcPct val="100000"/>
            </a:lnSpc>
          </a:pPr>
          <a:endParaRPr lang="en-US"/>
        </a:p>
      </dgm:t>
    </dgm:pt>
    <dgm:pt modelId="{322C6B33-D37F-44DE-BECD-8FF440EA793D}">
      <dgm:prSet/>
      <dgm:spPr/>
      <dgm:t>
        <a:bodyPr/>
        <a:lstStyle/>
        <a:p>
          <a:pPr>
            <a:lnSpc>
              <a:spcPct val="100000"/>
            </a:lnSpc>
          </a:pPr>
          <a:r>
            <a:rPr lang="en-US"/>
            <a:t>Reform the county government to make it more efficient and affordable for our residents by utilizing technology to improve Communication &amp; Outcomes.</a:t>
          </a:r>
        </a:p>
      </dgm:t>
    </dgm:pt>
    <dgm:pt modelId="{0136C429-87A8-43A3-8AF8-09D1CB111F25}" type="parTrans" cxnId="{EB8EBDEC-B1DB-4807-A08B-C788B08A1708}">
      <dgm:prSet/>
      <dgm:spPr/>
      <dgm:t>
        <a:bodyPr/>
        <a:lstStyle/>
        <a:p>
          <a:endParaRPr lang="en-US"/>
        </a:p>
      </dgm:t>
    </dgm:pt>
    <dgm:pt modelId="{4519391E-06F4-4498-992A-A08C98C95746}" type="sibTrans" cxnId="{EB8EBDEC-B1DB-4807-A08B-C788B08A1708}">
      <dgm:prSet/>
      <dgm:spPr/>
      <dgm:t>
        <a:bodyPr/>
        <a:lstStyle/>
        <a:p>
          <a:pPr>
            <a:lnSpc>
              <a:spcPct val="100000"/>
            </a:lnSpc>
          </a:pPr>
          <a:endParaRPr lang="en-US"/>
        </a:p>
      </dgm:t>
    </dgm:pt>
    <dgm:pt modelId="{86EFE0ED-E840-4757-9CEB-D1AAAB5CE5FF}">
      <dgm:prSet/>
      <dgm:spPr/>
      <dgm:t>
        <a:bodyPr/>
        <a:lstStyle/>
        <a:p>
          <a:pPr>
            <a:lnSpc>
              <a:spcPct val="100000"/>
            </a:lnSpc>
          </a:pPr>
          <a:r>
            <a:rPr lang="en-US" dirty="0"/>
            <a:t>Benchmark &amp; measure county government services for increased accountability to taxpayers and residents.</a:t>
          </a:r>
        </a:p>
      </dgm:t>
    </dgm:pt>
    <dgm:pt modelId="{49342968-D8B9-4C4F-83E7-8C944AE49277}" type="parTrans" cxnId="{5A0AF158-741B-45C7-9A7C-0BEF9F42F44B}">
      <dgm:prSet/>
      <dgm:spPr/>
      <dgm:t>
        <a:bodyPr/>
        <a:lstStyle/>
        <a:p>
          <a:endParaRPr lang="en-US"/>
        </a:p>
      </dgm:t>
    </dgm:pt>
    <dgm:pt modelId="{B63A5686-11A7-44E2-9B1A-2A2CA931242F}" type="sibTrans" cxnId="{5A0AF158-741B-45C7-9A7C-0BEF9F42F44B}">
      <dgm:prSet/>
      <dgm:spPr/>
      <dgm:t>
        <a:bodyPr/>
        <a:lstStyle/>
        <a:p>
          <a:pPr>
            <a:lnSpc>
              <a:spcPct val="100000"/>
            </a:lnSpc>
          </a:pPr>
          <a:endParaRPr lang="en-US"/>
        </a:p>
      </dgm:t>
    </dgm:pt>
    <dgm:pt modelId="{A55489B4-467E-42D4-8BC6-AF4F71C8263D}">
      <dgm:prSet/>
      <dgm:spPr/>
      <dgm:t>
        <a:bodyPr/>
        <a:lstStyle/>
        <a:p>
          <a:pPr>
            <a:lnSpc>
              <a:spcPct val="100000"/>
            </a:lnSpc>
          </a:pPr>
          <a:r>
            <a:rPr lang="en-US" dirty="0"/>
            <a:t>Improve on the Capital Improvement Plan to meet our economic development strategy &amp; Utilize Capital Planning for Better Efficiency.</a:t>
          </a:r>
        </a:p>
      </dgm:t>
    </dgm:pt>
    <dgm:pt modelId="{33A6A60E-C2CF-4A00-B86E-CAB08739EDF5}" type="parTrans" cxnId="{12AF8BB4-378E-45E2-9BAE-006C440267CB}">
      <dgm:prSet/>
      <dgm:spPr/>
      <dgm:t>
        <a:bodyPr/>
        <a:lstStyle/>
        <a:p>
          <a:endParaRPr lang="en-US"/>
        </a:p>
      </dgm:t>
    </dgm:pt>
    <dgm:pt modelId="{13D4E350-709E-470C-BE1D-A3C24DEE14D6}" type="sibTrans" cxnId="{12AF8BB4-378E-45E2-9BAE-006C440267CB}">
      <dgm:prSet/>
      <dgm:spPr/>
      <dgm:t>
        <a:bodyPr/>
        <a:lstStyle/>
        <a:p>
          <a:pPr>
            <a:lnSpc>
              <a:spcPct val="100000"/>
            </a:lnSpc>
          </a:pPr>
          <a:endParaRPr lang="en-US"/>
        </a:p>
      </dgm:t>
    </dgm:pt>
    <dgm:pt modelId="{4FC4395B-E8D9-46DB-9985-5100F1AFED92}">
      <dgm:prSet/>
      <dgm:spPr/>
      <dgm:t>
        <a:bodyPr/>
        <a:lstStyle/>
        <a:p>
          <a:pPr>
            <a:lnSpc>
              <a:spcPct val="100000"/>
            </a:lnSpc>
          </a:pPr>
          <a:r>
            <a:rPr lang="en-US" dirty="0"/>
            <a:t>Efficiency and Savings through Planned attrition, not layoffs.</a:t>
          </a:r>
        </a:p>
      </dgm:t>
    </dgm:pt>
    <dgm:pt modelId="{90C3D9FC-6A48-4F27-85D3-F3E829AC17C8}" type="parTrans" cxnId="{7BA7B571-045C-45CD-84AE-36CA7F00497C}">
      <dgm:prSet/>
      <dgm:spPr/>
      <dgm:t>
        <a:bodyPr/>
        <a:lstStyle/>
        <a:p>
          <a:endParaRPr lang="en-US"/>
        </a:p>
      </dgm:t>
    </dgm:pt>
    <dgm:pt modelId="{EC3E9FBA-45AA-4F87-8539-FF76C9BCC447}" type="sibTrans" cxnId="{7BA7B571-045C-45CD-84AE-36CA7F00497C}">
      <dgm:prSet/>
      <dgm:spPr/>
      <dgm:t>
        <a:bodyPr/>
        <a:lstStyle/>
        <a:p>
          <a:endParaRPr lang="en-US"/>
        </a:p>
      </dgm:t>
    </dgm:pt>
    <dgm:pt modelId="{54016775-DEE6-4B8D-A6E5-E411745A3990}" type="pres">
      <dgm:prSet presAssocID="{EF2E0C22-8801-4E56-89DD-736DA7ADAAFA}" presName="root" presStyleCnt="0">
        <dgm:presLayoutVars>
          <dgm:dir/>
          <dgm:resizeHandles val="exact"/>
        </dgm:presLayoutVars>
      </dgm:prSet>
      <dgm:spPr/>
    </dgm:pt>
    <dgm:pt modelId="{49380598-9382-4279-8E1B-764DB69D67EF}" type="pres">
      <dgm:prSet presAssocID="{EF2E0C22-8801-4E56-89DD-736DA7ADAAFA}" presName="container" presStyleCnt="0">
        <dgm:presLayoutVars>
          <dgm:dir/>
          <dgm:resizeHandles val="exact"/>
        </dgm:presLayoutVars>
      </dgm:prSet>
      <dgm:spPr/>
    </dgm:pt>
    <dgm:pt modelId="{476F5CA7-BFDC-40A6-8DA9-1A356B91CC92}" type="pres">
      <dgm:prSet presAssocID="{C12174A4-E6A1-4431-8721-9B0BBEEFA511}" presName="compNode" presStyleCnt="0"/>
      <dgm:spPr/>
    </dgm:pt>
    <dgm:pt modelId="{EAE7A5F5-1908-4623-B7AE-288C5D3CA488}" type="pres">
      <dgm:prSet presAssocID="{C12174A4-E6A1-4431-8721-9B0BBEEFA511}" presName="iconBgRect" presStyleLbl="bgShp" presStyleIdx="0" presStyleCnt="5"/>
      <dgm:spPr/>
    </dgm:pt>
    <dgm:pt modelId="{DA56C35C-CFE8-4851-8DF1-42EF4265C65B}" type="pres">
      <dgm:prSet presAssocID="{C12174A4-E6A1-4431-8721-9B0BBEEFA5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3FAA05D-10AE-415C-8719-C77DF6C4D15A}" type="pres">
      <dgm:prSet presAssocID="{C12174A4-E6A1-4431-8721-9B0BBEEFA511}" presName="spaceRect" presStyleCnt="0"/>
      <dgm:spPr/>
    </dgm:pt>
    <dgm:pt modelId="{CFB4F1EC-C944-4E2B-A49F-D8EC04D19306}" type="pres">
      <dgm:prSet presAssocID="{C12174A4-E6A1-4431-8721-9B0BBEEFA511}" presName="textRect" presStyleLbl="revTx" presStyleIdx="0" presStyleCnt="5">
        <dgm:presLayoutVars>
          <dgm:chMax val="1"/>
          <dgm:chPref val="1"/>
        </dgm:presLayoutVars>
      </dgm:prSet>
      <dgm:spPr/>
    </dgm:pt>
    <dgm:pt modelId="{47A6E29C-BFAA-42EC-9DE3-3E5DE84744A2}" type="pres">
      <dgm:prSet presAssocID="{C75E61AD-7DB3-4B96-8920-F14393EAA380}" presName="sibTrans" presStyleLbl="sibTrans2D1" presStyleIdx="0" presStyleCnt="0"/>
      <dgm:spPr/>
    </dgm:pt>
    <dgm:pt modelId="{25F05AB3-FF3F-4CED-BE1B-AEDF34A6B5B9}" type="pres">
      <dgm:prSet presAssocID="{322C6B33-D37F-44DE-BECD-8FF440EA793D}" presName="compNode" presStyleCnt="0"/>
      <dgm:spPr/>
    </dgm:pt>
    <dgm:pt modelId="{C535BBDA-B1F7-4570-B2F4-9A4A2969CD2E}" type="pres">
      <dgm:prSet presAssocID="{322C6B33-D37F-44DE-BECD-8FF440EA793D}" presName="iconBgRect" presStyleLbl="bgShp" presStyleIdx="1" presStyleCnt="5"/>
      <dgm:spPr/>
    </dgm:pt>
    <dgm:pt modelId="{C1ECDF4F-7DD3-4BEF-A000-81EF6A8ED309}" type="pres">
      <dgm:prSet presAssocID="{322C6B33-D37F-44DE-BECD-8FF440EA793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43EFD69B-4391-4ED7-A56E-28314F751E42}" type="pres">
      <dgm:prSet presAssocID="{322C6B33-D37F-44DE-BECD-8FF440EA793D}" presName="spaceRect" presStyleCnt="0"/>
      <dgm:spPr/>
    </dgm:pt>
    <dgm:pt modelId="{0615D3DA-AF44-4CD1-B49A-1A0CBF5FC963}" type="pres">
      <dgm:prSet presAssocID="{322C6B33-D37F-44DE-BECD-8FF440EA793D}" presName="textRect" presStyleLbl="revTx" presStyleIdx="1" presStyleCnt="5">
        <dgm:presLayoutVars>
          <dgm:chMax val="1"/>
          <dgm:chPref val="1"/>
        </dgm:presLayoutVars>
      </dgm:prSet>
      <dgm:spPr/>
    </dgm:pt>
    <dgm:pt modelId="{11585420-D631-4611-9188-6AB7E13EB2B3}" type="pres">
      <dgm:prSet presAssocID="{4519391E-06F4-4498-992A-A08C98C95746}" presName="sibTrans" presStyleLbl="sibTrans2D1" presStyleIdx="0" presStyleCnt="0"/>
      <dgm:spPr/>
    </dgm:pt>
    <dgm:pt modelId="{6E7249BB-96A9-4264-84BA-A7026AE0BBEE}" type="pres">
      <dgm:prSet presAssocID="{86EFE0ED-E840-4757-9CEB-D1AAAB5CE5FF}" presName="compNode" presStyleCnt="0"/>
      <dgm:spPr/>
    </dgm:pt>
    <dgm:pt modelId="{89C5FEBC-A875-4D88-A109-DC6EE6A18BF5}" type="pres">
      <dgm:prSet presAssocID="{86EFE0ED-E840-4757-9CEB-D1AAAB5CE5FF}" presName="iconBgRect" presStyleLbl="bgShp" presStyleIdx="2" presStyleCnt="5"/>
      <dgm:spPr/>
    </dgm:pt>
    <dgm:pt modelId="{85EE652C-F952-4771-83D6-9B25D8687369}" type="pres">
      <dgm:prSet presAssocID="{86EFE0ED-E840-4757-9CEB-D1AAAB5CE5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E36AC263-4F1D-4E90-BD65-853604CF1239}" type="pres">
      <dgm:prSet presAssocID="{86EFE0ED-E840-4757-9CEB-D1AAAB5CE5FF}" presName="spaceRect" presStyleCnt="0"/>
      <dgm:spPr/>
    </dgm:pt>
    <dgm:pt modelId="{2FCC1D0C-3D89-45B8-A1E2-BC0ADB82D13F}" type="pres">
      <dgm:prSet presAssocID="{86EFE0ED-E840-4757-9CEB-D1AAAB5CE5FF}" presName="textRect" presStyleLbl="revTx" presStyleIdx="2" presStyleCnt="5">
        <dgm:presLayoutVars>
          <dgm:chMax val="1"/>
          <dgm:chPref val="1"/>
        </dgm:presLayoutVars>
      </dgm:prSet>
      <dgm:spPr/>
    </dgm:pt>
    <dgm:pt modelId="{17E43B25-CDBB-4605-AD37-17508E87D86E}" type="pres">
      <dgm:prSet presAssocID="{B63A5686-11A7-44E2-9B1A-2A2CA931242F}" presName="sibTrans" presStyleLbl="sibTrans2D1" presStyleIdx="0" presStyleCnt="0"/>
      <dgm:spPr/>
    </dgm:pt>
    <dgm:pt modelId="{0B888E41-8602-481C-801E-C1AF817E4506}" type="pres">
      <dgm:prSet presAssocID="{A55489B4-467E-42D4-8BC6-AF4F71C8263D}" presName="compNode" presStyleCnt="0"/>
      <dgm:spPr/>
    </dgm:pt>
    <dgm:pt modelId="{73C71B92-4A85-4ECC-A16C-BF4A75AB77D2}" type="pres">
      <dgm:prSet presAssocID="{A55489B4-467E-42D4-8BC6-AF4F71C8263D}" presName="iconBgRect" presStyleLbl="bgShp" presStyleIdx="3" presStyleCnt="5"/>
      <dgm:spPr/>
    </dgm:pt>
    <dgm:pt modelId="{35DA9C53-95BA-4E16-806E-098DA1421CC9}" type="pres">
      <dgm:prSet presAssocID="{A55489B4-467E-42D4-8BC6-AF4F71C826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67CD9407-610A-4BC2-AD3F-C81ED0774CC1}" type="pres">
      <dgm:prSet presAssocID="{A55489B4-467E-42D4-8BC6-AF4F71C8263D}" presName="spaceRect" presStyleCnt="0"/>
      <dgm:spPr/>
    </dgm:pt>
    <dgm:pt modelId="{000525D0-FD25-4AC9-99AB-6B985BDC6407}" type="pres">
      <dgm:prSet presAssocID="{A55489B4-467E-42D4-8BC6-AF4F71C8263D}" presName="textRect" presStyleLbl="revTx" presStyleIdx="3" presStyleCnt="5">
        <dgm:presLayoutVars>
          <dgm:chMax val="1"/>
          <dgm:chPref val="1"/>
        </dgm:presLayoutVars>
      </dgm:prSet>
      <dgm:spPr/>
    </dgm:pt>
    <dgm:pt modelId="{775B3B6B-C248-499A-B0C3-A0384508EC0D}" type="pres">
      <dgm:prSet presAssocID="{13D4E350-709E-470C-BE1D-A3C24DEE14D6}" presName="sibTrans" presStyleLbl="sibTrans2D1" presStyleIdx="0" presStyleCnt="0"/>
      <dgm:spPr/>
    </dgm:pt>
    <dgm:pt modelId="{12D76460-431A-4BB2-BAD6-656A2E29BFA7}" type="pres">
      <dgm:prSet presAssocID="{4FC4395B-E8D9-46DB-9985-5100F1AFED92}" presName="compNode" presStyleCnt="0"/>
      <dgm:spPr/>
    </dgm:pt>
    <dgm:pt modelId="{2144E3E1-4608-4362-8F07-1BCCF61DB14B}" type="pres">
      <dgm:prSet presAssocID="{4FC4395B-E8D9-46DB-9985-5100F1AFED92}" presName="iconBgRect" presStyleLbl="bgShp" presStyleIdx="4" presStyleCnt="5"/>
      <dgm:spPr/>
    </dgm:pt>
    <dgm:pt modelId="{33C2D225-4829-49C9-BC35-F76BAA01A1BE}" type="pres">
      <dgm:prSet presAssocID="{4FC4395B-E8D9-46DB-9985-5100F1AFED9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8D6F949B-2A59-4EDE-BE62-1894DDD48115}" type="pres">
      <dgm:prSet presAssocID="{4FC4395B-E8D9-46DB-9985-5100F1AFED92}" presName="spaceRect" presStyleCnt="0"/>
      <dgm:spPr/>
    </dgm:pt>
    <dgm:pt modelId="{A5F9A00B-7F35-4473-BEE7-1518610F2CDC}" type="pres">
      <dgm:prSet presAssocID="{4FC4395B-E8D9-46DB-9985-5100F1AFED92}" presName="textRect" presStyleLbl="revTx" presStyleIdx="4" presStyleCnt="5">
        <dgm:presLayoutVars>
          <dgm:chMax val="1"/>
          <dgm:chPref val="1"/>
        </dgm:presLayoutVars>
      </dgm:prSet>
      <dgm:spPr/>
    </dgm:pt>
  </dgm:ptLst>
  <dgm:cxnLst>
    <dgm:cxn modelId="{72E95A03-B668-403F-A14E-6F9DFE9908D5}" type="presOf" srcId="{EF2E0C22-8801-4E56-89DD-736DA7ADAAFA}" destId="{54016775-DEE6-4B8D-A6E5-E411745A3990}" srcOrd="0" destOrd="0" presId="urn:microsoft.com/office/officeart/2018/2/layout/IconCircleList"/>
    <dgm:cxn modelId="{F4514424-7690-43F9-B20C-13C4A34F42D5}" type="presOf" srcId="{A55489B4-467E-42D4-8BC6-AF4F71C8263D}" destId="{000525D0-FD25-4AC9-99AB-6B985BDC6407}" srcOrd="0" destOrd="0" presId="urn:microsoft.com/office/officeart/2018/2/layout/IconCircleList"/>
    <dgm:cxn modelId="{7E8C6C2D-76E9-4ECF-AC2A-6B93437115B0}" type="presOf" srcId="{4FC4395B-E8D9-46DB-9985-5100F1AFED92}" destId="{A5F9A00B-7F35-4473-BEE7-1518610F2CDC}" srcOrd="0" destOrd="0" presId="urn:microsoft.com/office/officeart/2018/2/layout/IconCircleList"/>
    <dgm:cxn modelId="{EC6D2648-F997-4FCD-855A-F8C69533E1F9}" type="presOf" srcId="{C12174A4-E6A1-4431-8721-9B0BBEEFA511}" destId="{CFB4F1EC-C944-4E2B-A49F-D8EC04D19306}" srcOrd="0" destOrd="0" presId="urn:microsoft.com/office/officeart/2018/2/layout/IconCircleList"/>
    <dgm:cxn modelId="{7BA7B571-045C-45CD-84AE-36CA7F00497C}" srcId="{EF2E0C22-8801-4E56-89DD-736DA7ADAAFA}" destId="{4FC4395B-E8D9-46DB-9985-5100F1AFED92}" srcOrd="4" destOrd="0" parTransId="{90C3D9FC-6A48-4F27-85D3-F3E829AC17C8}" sibTransId="{EC3E9FBA-45AA-4F87-8539-FF76C9BCC447}"/>
    <dgm:cxn modelId="{5A0AF158-741B-45C7-9A7C-0BEF9F42F44B}" srcId="{EF2E0C22-8801-4E56-89DD-736DA7ADAAFA}" destId="{86EFE0ED-E840-4757-9CEB-D1AAAB5CE5FF}" srcOrd="2" destOrd="0" parTransId="{49342968-D8B9-4C4F-83E7-8C944AE49277}" sibTransId="{B63A5686-11A7-44E2-9B1A-2A2CA931242F}"/>
    <dgm:cxn modelId="{6BD30C83-2269-4623-91EE-4BE95FDAF4F4}" type="presOf" srcId="{4519391E-06F4-4498-992A-A08C98C95746}" destId="{11585420-D631-4611-9188-6AB7E13EB2B3}" srcOrd="0" destOrd="0" presId="urn:microsoft.com/office/officeart/2018/2/layout/IconCircleList"/>
    <dgm:cxn modelId="{FAD31EA2-D34E-4A39-8B10-22E0B1D0109C}" type="presOf" srcId="{B63A5686-11A7-44E2-9B1A-2A2CA931242F}" destId="{17E43B25-CDBB-4605-AD37-17508E87D86E}" srcOrd="0" destOrd="0" presId="urn:microsoft.com/office/officeart/2018/2/layout/IconCircleList"/>
    <dgm:cxn modelId="{EB7D31A3-D7C5-4DBC-9BC6-B1986787AB6D}" srcId="{EF2E0C22-8801-4E56-89DD-736DA7ADAAFA}" destId="{C12174A4-E6A1-4431-8721-9B0BBEEFA511}" srcOrd="0" destOrd="0" parTransId="{130EE1D1-89F1-4A3E-AACD-D6058512700A}" sibTransId="{C75E61AD-7DB3-4B96-8920-F14393EAA380}"/>
    <dgm:cxn modelId="{12AF8BB4-378E-45E2-9BAE-006C440267CB}" srcId="{EF2E0C22-8801-4E56-89DD-736DA7ADAAFA}" destId="{A55489B4-467E-42D4-8BC6-AF4F71C8263D}" srcOrd="3" destOrd="0" parTransId="{33A6A60E-C2CF-4A00-B86E-CAB08739EDF5}" sibTransId="{13D4E350-709E-470C-BE1D-A3C24DEE14D6}"/>
    <dgm:cxn modelId="{8B66E3B7-DEEA-4BF7-81EE-A5EB6E831EF8}" type="presOf" srcId="{322C6B33-D37F-44DE-BECD-8FF440EA793D}" destId="{0615D3DA-AF44-4CD1-B49A-1A0CBF5FC963}" srcOrd="0" destOrd="0" presId="urn:microsoft.com/office/officeart/2018/2/layout/IconCircleList"/>
    <dgm:cxn modelId="{D2B0A6BB-87D4-43B5-985D-1A07030F77B8}" type="presOf" srcId="{C75E61AD-7DB3-4B96-8920-F14393EAA380}" destId="{47A6E29C-BFAA-42EC-9DE3-3E5DE84744A2}" srcOrd="0" destOrd="0" presId="urn:microsoft.com/office/officeart/2018/2/layout/IconCircleList"/>
    <dgm:cxn modelId="{EB8EBDEC-B1DB-4807-A08B-C788B08A1708}" srcId="{EF2E0C22-8801-4E56-89DD-736DA7ADAAFA}" destId="{322C6B33-D37F-44DE-BECD-8FF440EA793D}" srcOrd="1" destOrd="0" parTransId="{0136C429-87A8-43A3-8AF8-09D1CB111F25}" sibTransId="{4519391E-06F4-4498-992A-A08C98C95746}"/>
    <dgm:cxn modelId="{FA83AFF9-5259-43CF-A69B-040ED8192B74}" type="presOf" srcId="{86EFE0ED-E840-4757-9CEB-D1AAAB5CE5FF}" destId="{2FCC1D0C-3D89-45B8-A1E2-BC0ADB82D13F}" srcOrd="0" destOrd="0" presId="urn:microsoft.com/office/officeart/2018/2/layout/IconCircleList"/>
    <dgm:cxn modelId="{54F9C9F9-C610-4465-BDAA-BEC9D8A84E7D}" type="presOf" srcId="{13D4E350-709E-470C-BE1D-A3C24DEE14D6}" destId="{775B3B6B-C248-499A-B0C3-A0384508EC0D}" srcOrd="0" destOrd="0" presId="urn:microsoft.com/office/officeart/2018/2/layout/IconCircleList"/>
    <dgm:cxn modelId="{68A96101-2F53-4B18-BC54-15D1913AAE2C}" type="presParOf" srcId="{54016775-DEE6-4B8D-A6E5-E411745A3990}" destId="{49380598-9382-4279-8E1B-764DB69D67EF}" srcOrd="0" destOrd="0" presId="urn:microsoft.com/office/officeart/2018/2/layout/IconCircleList"/>
    <dgm:cxn modelId="{80E55249-1C10-4F31-814A-4A26401A985C}" type="presParOf" srcId="{49380598-9382-4279-8E1B-764DB69D67EF}" destId="{476F5CA7-BFDC-40A6-8DA9-1A356B91CC92}" srcOrd="0" destOrd="0" presId="urn:microsoft.com/office/officeart/2018/2/layout/IconCircleList"/>
    <dgm:cxn modelId="{3C334CD8-5E0C-4542-BD8C-87457CEFA202}" type="presParOf" srcId="{476F5CA7-BFDC-40A6-8DA9-1A356B91CC92}" destId="{EAE7A5F5-1908-4623-B7AE-288C5D3CA488}" srcOrd="0" destOrd="0" presId="urn:microsoft.com/office/officeart/2018/2/layout/IconCircleList"/>
    <dgm:cxn modelId="{5E7B748A-9A37-4AAF-AEE0-3B9A3B1490DE}" type="presParOf" srcId="{476F5CA7-BFDC-40A6-8DA9-1A356B91CC92}" destId="{DA56C35C-CFE8-4851-8DF1-42EF4265C65B}" srcOrd="1" destOrd="0" presId="urn:microsoft.com/office/officeart/2018/2/layout/IconCircleList"/>
    <dgm:cxn modelId="{64CFE128-5FE0-4AE6-A3C6-BAEAF6C6FB45}" type="presParOf" srcId="{476F5CA7-BFDC-40A6-8DA9-1A356B91CC92}" destId="{C3FAA05D-10AE-415C-8719-C77DF6C4D15A}" srcOrd="2" destOrd="0" presId="urn:microsoft.com/office/officeart/2018/2/layout/IconCircleList"/>
    <dgm:cxn modelId="{E1987739-4603-4FB6-AD99-DEEFE2E61BDF}" type="presParOf" srcId="{476F5CA7-BFDC-40A6-8DA9-1A356B91CC92}" destId="{CFB4F1EC-C944-4E2B-A49F-D8EC04D19306}" srcOrd="3" destOrd="0" presId="urn:microsoft.com/office/officeart/2018/2/layout/IconCircleList"/>
    <dgm:cxn modelId="{1A8E64ED-B2C0-4E92-B728-60AFBF1FFB1F}" type="presParOf" srcId="{49380598-9382-4279-8E1B-764DB69D67EF}" destId="{47A6E29C-BFAA-42EC-9DE3-3E5DE84744A2}" srcOrd="1" destOrd="0" presId="urn:microsoft.com/office/officeart/2018/2/layout/IconCircleList"/>
    <dgm:cxn modelId="{B13ED0D2-7584-4873-8045-D88C792C7E5D}" type="presParOf" srcId="{49380598-9382-4279-8E1B-764DB69D67EF}" destId="{25F05AB3-FF3F-4CED-BE1B-AEDF34A6B5B9}" srcOrd="2" destOrd="0" presId="urn:microsoft.com/office/officeart/2018/2/layout/IconCircleList"/>
    <dgm:cxn modelId="{F6D7C1B3-D069-49D5-A931-21B84AD7804D}" type="presParOf" srcId="{25F05AB3-FF3F-4CED-BE1B-AEDF34A6B5B9}" destId="{C535BBDA-B1F7-4570-B2F4-9A4A2969CD2E}" srcOrd="0" destOrd="0" presId="urn:microsoft.com/office/officeart/2018/2/layout/IconCircleList"/>
    <dgm:cxn modelId="{E7BF391C-9000-445F-BDC2-CC75C4F509D4}" type="presParOf" srcId="{25F05AB3-FF3F-4CED-BE1B-AEDF34A6B5B9}" destId="{C1ECDF4F-7DD3-4BEF-A000-81EF6A8ED309}" srcOrd="1" destOrd="0" presId="urn:microsoft.com/office/officeart/2018/2/layout/IconCircleList"/>
    <dgm:cxn modelId="{222DD31E-7F10-4843-BCEA-77880820028B}" type="presParOf" srcId="{25F05AB3-FF3F-4CED-BE1B-AEDF34A6B5B9}" destId="{43EFD69B-4391-4ED7-A56E-28314F751E42}" srcOrd="2" destOrd="0" presId="urn:microsoft.com/office/officeart/2018/2/layout/IconCircleList"/>
    <dgm:cxn modelId="{8ECF2704-D3D8-49E2-9DC4-1F7BE08687C8}" type="presParOf" srcId="{25F05AB3-FF3F-4CED-BE1B-AEDF34A6B5B9}" destId="{0615D3DA-AF44-4CD1-B49A-1A0CBF5FC963}" srcOrd="3" destOrd="0" presId="urn:microsoft.com/office/officeart/2018/2/layout/IconCircleList"/>
    <dgm:cxn modelId="{869E4F5E-F693-49A8-A2E6-ECC10D554D71}" type="presParOf" srcId="{49380598-9382-4279-8E1B-764DB69D67EF}" destId="{11585420-D631-4611-9188-6AB7E13EB2B3}" srcOrd="3" destOrd="0" presId="urn:microsoft.com/office/officeart/2018/2/layout/IconCircleList"/>
    <dgm:cxn modelId="{588BA17F-70D9-4DEF-BD95-6624F6F9D20B}" type="presParOf" srcId="{49380598-9382-4279-8E1B-764DB69D67EF}" destId="{6E7249BB-96A9-4264-84BA-A7026AE0BBEE}" srcOrd="4" destOrd="0" presId="urn:microsoft.com/office/officeart/2018/2/layout/IconCircleList"/>
    <dgm:cxn modelId="{42C07783-B826-45D9-BB7E-6FF65C16EC61}" type="presParOf" srcId="{6E7249BB-96A9-4264-84BA-A7026AE0BBEE}" destId="{89C5FEBC-A875-4D88-A109-DC6EE6A18BF5}" srcOrd="0" destOrd="0" presId="urn:microsoft.com/office/officeart/2018/2/layout/IconCircleList"/>
    <dgm:cxn modelId="{732FBB55-847C-42E0-AB33-227F525FE690}" type="presParOf" srcId="{6E7249BB-96A9-4264-84BA-A7026AE0BBEE}" destId="{85EE652C-F952-4771-83D6-9B25D8687369}" srcOrd="1" destOrd="0" presId="urn:microsoft.com/office/officeart/2018/2/layout/IconCircleList"/>
    <dgm:cxn modelId="{DE11080E-1F4B-40B6-8AA4-4A6C2F834DCE}" type="presParOf" srcId="{6E7249BB-96A9-4264-84BA-A7026AE0BBEE}" destId="{E36AC263-4F1D-4E90-BD65-853604CF1239}" srcOrd="2" destOrd="0" presId="urn:microsoft.com/office/officeart/2018/2/layout/IconCircleList"/>
    <dgm:cxn modelId="{10086706-2A2B-4036-B4AF-783D24AB6D6E}" type="presParOf" srcId="{6E7249BB-96A9-4264-84BA-A7026AE0BBEE}" destId="{2FCC1D0C-3D89-45B8-A1E2-BC0ADB82D13F}" srcOrd="3" destOrd="0" presId="urn:microsoft.com/office/officeart/2018/2/layout/IconCircleList"/>
    <dgm:cxn modelId="{5A04483D-56D0-4F58-89B4-101B784DDCDD}" type="presParOf" srcId="{49380598-9382-4279-8E1B-764DB69D67EF}" destId="{17E43B25-CDBB-4605-AD37-17508E87D86E}" srcOrd="5" destOrd="0" presId="urn:microsoft.com/office/officeart/2018/2/layout/IconCircleList"/>
    <dgm:cxn modelId="{C83D41FE-6456-46D8-8788-43AFAB3FE64C}" type="presParOf" srcId="{49380598-9382-4279-8E1B-764DB69D67EF}" destId="{0B888E41-8602-481C-801E-C1AF817E4506}" srcOrd="6" destOrd="0" presId="urn:microsoft.com/office/officeart/2018/2/layout/IconCircleList"/>
    <dgm:cxn modelId="{ED9195FC-DB1A-4AEF-A790-A99FF19B3486}" type="presParOf" srcId="{0B888E41-8602-481C-801E-C1AF817E4506}" destId="{73C71B92-4A85-4ECC-A16C-BF4A75AB77D2}" srcOrd="0" destOrd="0" presId="urn:microsoft.com/office/officeart/2018/2/layout/IconCircleList"/>
    <dgm:cxn modelId="{00D1F9B4-6918-4BEF-8CA0-5EAD8B3E1465}" type="presParOf" srcId="{0B888E41-8602-481C-801E-C1AF817E4506}" destId="{35DA9C53-95BA-4E16-806E-098DA1421CC9}" srcOrd="1" destOrd="0" presId="urn:microsoft.com/office/officeart/2018/2/layout/IconCircleList"/>
    <dgm:cxn modelId="{429656A4-A08A-4256-8258-7A463238DB55}" type="presParOf" srcId="{0B888E41-8602-481C-801E-C1AF817E4506}" destId="{67CD9407-610A-4BC2-AD3F-C81ED0774CC1}" srcOrd="2" destOrd="0" presId="urn:microsoft.com/office/officeart/2018/2/layout/IconCircleList"/>
    <dgm:cxn modelId="{64AB8A05-6981-47FE-BEA2-A8360BC24575}" type="presParOf" srcId="{0B888E41-8602-481C-801E-C1AF817E4506}" destId="{000525D0-FD25-4AC9-99AB-6B985BDC6407}" srcOrd="3" destOrd="0" presId="urn:microsoft.com/office/officeart/2018/2/layout/IconCircleList"/>
    <dgm:cxn modelId="{49750F15-8F51-4DFB-B182-AD44C4B01213}" type="presParOf" srcId="{49380598-9382-4279-8E1B-764DB69D67EF}" destId="{775B3B6B-C248-499A-B0C3-A0384508EC0D}" srcOrd="7" destOrd="0" presId="urn:microsoft.com/office/officeart/2018/2/layout/IconCircleList"/>
    <dgm:cxn modelId="{0438FD2A-9F54-412F-954C-75A0D7C5D62A}" type="presParOf" srcId="{49380598-9382-4279-8E1B-764DB69D67EF}" destId="{12D76460-431A-4BB2-BAD6-656A2E29BFA7}" srcOrd="8" destOrd="0" presId="urn:microsoft.com/office/officeart/2018/2/layout/IconCircleList"/>
    <dgm:cxn modelId="{BC4CE7C1-0670-4AE9-8DE0-C54640A3FF9D}" type="presParOf" srcId="{12D76460-431A-4BB2-BAD6-656A2E29BFA7}" destId="{2144E3E1-4608-4362-8F07-1BCCF61DB14B}" srcOrd="0" destOrd="0" presId="urn:microsoft.com/office/officeart/2018/2/layout/IconCircleList"/>
    <dgm:cxn modelId="{8B9257DF-6815-4779-AC0B-E9427E0BDB6C}" type="presParOf" srcId="{12D76460-431A-4BB2-BAD6-656A2E29BFA7}" destId="{33C2D225-4829-49C9-BC35-F76BAA01A1BE}" srcOrd="1" destOrd="0" presId="urn:microsoft.com/office/officeart/2018/2/layout/IconCircleList"/>
    <dgm:cxn modelId="{1D56B947-5BED-4EAA-806A-5D61C8663462}" type="presParOf" srcId="{12D76460-431A-4BB2-BAD6-656A2E29BFA7}" destId="{8D6F949B-2A59-4EDE-BE62-1894DDD48115}" srcOrd="2" destOrd="0" presId="urn:microsoft.com/office/officeart/2018/2/layout/IconCircleList"/>
    <dgm:cxn modelId="{AA7058CF-EB4E-4F96-98CC-4DB203C799F9}" type="presParOf" srcId="{12D76460-431A-4BB2-BAD6-656A2E29BFA7}" destId="{A5F9A00B-7F35-4473-BEE7-1518610F2CD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58261-84BF-48AE-BB89-D738B1FD4212}">
      <dsp:nvSpPr>
        <dsp:cNvPr id="0" name=""/>
        <dsp:cNvSpPr/>
      </dsp:nvSpPr>
      <dsp:spPr>
        <a:xfrm>
          <a:off x="276718" y="43630"/>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4C960-2EA3-4F2F-AEC0-8CED292A68CF}">
      <dsp:nvSpPr>
        <dsp:cNvPr id="0" name=""/>
        <dsp:cNvSpPr/>
      </dsp:nvSpPr>
      <dsp:spPr>
        <a:xfrm>
          <a:off x="564238" y="331150"/>
          <a:ext cx="794104" cy="794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7842E8-5172-4712-97E4-AF571A97911C}">
      <dsp:nvSpPr>
        <dsp:cNvPr id="0" name=""/>
        <dsp:cNvSpPr/>
      </dsp:nvSpPr>
      <dsp:spPr>
        <a:xfrm>
          <a:off x="193925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GDP</a:t>
          </a:r>
          <a:r>
            <a:rPr lang="en-US" sz="1600" kern="1200"/>
            <a:t>: The county's GDP increased by 4.7% from 2020 to 2021. </a:t>
          </a:r>
        </a:p>
      </dsp:txBody>
      <dsp:txXfrm>
        <a:off x="1939251" y="43630"/>
        <a:ext cx="3227270" cy="1369144"/>
      </dsp:txXfrm>
    </dsp:sp>
    <dsp:sp modelId="{D084CC93-9FE6-4E35-88C5-03958F313E67}">
      <dsp:nvSpPr>
        <dsp:cNvPr id="0" name=""/>
        <dsp:cNvSpPr/>
      </dsp:nvSpPr>
      <dsp:spPr>
        <a:xfrm>
          <a:off x="5728848" y="43630"/>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57339A-F602-4200-8E0F-1064F7103805}">
      <dsp:nvSpPr>
        <dsp:cNvPr id="0" name=""/>
        <dsp:cNvSpPr/>
      </dsp:nvSpPr>
      <dsp:spPr>
        <a:xfrm>
          <a:off x="6016369" y="331150"/>
          <a:ext cx="794104" cy="794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883D8C-7B1A-465F-BE16-B9351833BE22}">
      <dsp:nvSpPr>
        <dsp:cNvPr id="0" name=""/>
        <dsp:cNvSpPr/>
      </dsp:nvSpPr>
      <dsp:spPr>
        <a:xfrm>
          <a:off x="7391381" y="43630"/>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dirty="0"/>
            <a:t>Median property value</a:t>
          </a:r>
          <a:r>
            <a:rPr lang="en-US" sz="1600" kern="1200" dirty="0"/>
            <a:t>: The median property value in Schoharie County was $209K in 2023, which is 11.7% higher than the previous year. This has  increased to $237K, a 9.2% rise</a:t>
          </a:r>
        </a:p>
      </dsp:txBody>
      <dsp:txXfrm>
        <a:off x="7391381" y="43630"/>
        <a:ext cx="3227270" cy="1369144"/>
      </dsp:txXfrm>
    </dsp:sp>
    <dsp:sp modelId="{3DBEECA8-2013-4DAF-A84F-BCF1318C6F2F}">
      <dsp:nvSpPr>
        <dsp:cNvPr id="0" name=""/>
        <dsp:cNvSpPr/>
      </dsp:nvSpPr>
      <dsp:spPr>
        <a:xfrm>
          <a:off x="276718" y="1991502"/>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74587-CB00-4599-83E7-BB3953D159AA}">
      <dsp:nvSpPr>
        <dsp:cNvPr id="0" name=""/>
        <dsp:cNvSpPr/>
      </dsp:nvSpPr>
      <dsp:spPr>
        <a:xfrm>
          <a:off x="564238" y="2279022"/>
          <a:ext cx="794104" cy="794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94CC37-3432-4D92-BE0E-0B7F554FA0BF}">
      <dsp:nvSpPr>
        <dsp:cNvPr id="0" name=""/>
        <dsp:cNvSpPr/>
      </dsp:nvSpPr>
      <dsp:spPr>
        <a:xfrm>
          <a:off x="193925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Homeownership rate</a:t>
          </a:r>
          <a:r>
            <a:rPr lang="en-US" sz="1600" kern="1200"/>
            <a:t>: The homeownership rate in Schoharie County is 77.4%, which is similar to the national average. </a:t>
          </a:r>
        </a:p>
      </dsp:txBody>
      <dsp:txXfrm>
        <a:off x="1939251" y="1991502"/>
        <a:ext cx="3227270" cy="1369144"/>
      </dsp:txXfrm>
    </dsp:sp>
    <dsp:sp modelId="{595776FE-0F31-45DA-82BF-5C364D8F7BBC}">
      <dsp:nvSpPr>
        <dsp:cNvPr id="0" name=""/>
        <dsp:cNvSpPr/>
      </dsp:nvSpPr>
      <dsp:spPr>
        <a:xfrm>
          <a:off x="5728848" y="1991502"/>
          <a:ext cx="1369144" cy="13691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A820F-CFF0-475E-8650-39350CCDCFA3}">
      <dsp:nvSpPr>
        <dsp:cNvPr id="0" name=""/>
        <dsp:cNvSpPr/>
      </dsp:nvSpPr>
      <dsp:spPr>
        <a:xfrm>
          <a:off x="6016369" y="2279022"/>
          <a:ext cx="794104" cy="794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F121D6-F7CC-42C6-A794-171D940FF19C}">
      <dsp:nvSpPr>
        <dsp:cNvPr id="0" name=""/>
        <dsp:cNvSpPr/>
      </dsp:nvSpPr>
      <dsp:spPr>
        <a:xfrm>
          <a:off x="7391381" y="1991502"/>
          <a:ext cx="3227270" cy="136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kern="1200"/>
            <a:t>Median household income</a:t>
          </a:r>
          <a:r>
            <a:rPr lang="en-US" sz="1600" kern="1200"/>
            <a:t>: The median household income in Schoharie County was $71,479 in 2022. </a:t>
          </a:r>
        </a:p>
      </dsp:txBody>
      <dsp:txXfrm>
        <a:off x="7391381" y="1991502"/>
        <a:ext cx="3227270" cy="1369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9EA4-2545-43A6-BDE0-C11AD669CCDD}">
      <dsp:nvSpPr>
        <dsp:cNvPr id="0" name=""/>
        <dsp:cNvSpPr/>
      </dsp:nvSpPr>
      <dsp:spPr>
        <a:xfrm>
          <a:off x="0" y="558"/>
          <a:ext cx="6496050"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30F47E3-4E18-43FF-8974-84D9EFE989FB}">
      <dsp:nvSpPr>
        <dsp:cNvPr id="0" name=""/>
        <dsp:cNvSpPr/>
      </dsp:nvSpPr>
      <dsp:spPr>
        <a:xfrm>
          <a:off x="0" y="558"/>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Total cost of Personnel expenses in 2023 $23.6 M</a:t>
          </a:r>
        </a:p>
      </dsp:txBody>
      <dsp:txXfrm>
        <a:off x="0" y="558"/>
        <a:ext cx="6496050" cy="914176"/>
      </dsp:txXfrm>
    </dsp:sp>
    <dsp:sp modelId="{AD8E801C-E4F7-43FB-8B91-3127EA4C9438}">
      <dsp:nvSpPr>
        <dsp:cNvPr id="0" name=""/>
        <dsp:cNvSpPr/>
      </dsp:nvSpPr>
      <dsp:spPr>
        <a:xfrm>
          <a:off x="0" y="914734"/>
          <a:ext cx="6496050" cy="0"/>
        </a:xfrm>
        <a:prstGeom prst="line">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w="9525" cap="rnd" cmpd="sng" algn="ctr">
          <a:solidFill>
            <a:schemeClr val="accent2">
              <a:hueOff val="338703"/>
              <a:satOff val="-1658"/>
              <a:lumOff val="931"/>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3222526-E754-447B-8F68-2753033B3BE9}">
      <dsp:nvSpPr>
        <dsp:cNvPr id="0" name=""/>
        <dsp:cNvSpPr/>
      </dsp:nvSpPr>
      <dsp:spPr>
        <a:xfrm>
          <a:off x="0" y="914734"/>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	Cost of Benefits total $14.5 M</a:t>
          </a:r>
        </a:p>
      </dsp:txBody>
      <dsp:txXfrm>
        <a:off x="0" y="914734"/>
        <a:ext cx="6496050" cy="914176"/>
      </dsp:txXfrm>
    </dsp:sp>
    <dsp:sp modelId="{C84D333A-3C4B-4321-81C3-0DA36254A47D}">
      <dsp:nvSpPr>
        <dsp:cNvPr id="0" name=""/>
        <dsp:cNvSpPr/>
      </dsp:nvSpPr>
      <dsp:spPr>
        <a:xfrm>
          <a:off x="0" y="1828911"/>
          <a:ext cx="6496050" cy="0"/>
        </a:xfrm>
        <a:prstGeom prst="line">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w="9525" cap="rnd" cmpd="sng" algn="ctr">
          <a:solidFill>
            <a:schemeClr val="accent2">
              <a:hueOff val="677407"/>
              <a:satOff val="-3316"/>
              <a:lumOff val="1862"/>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6FABC9A-639D-410C-8853-DF958F1B516A}">
      <dsp:nvSpPr>
        <dsp:cNvPr id="0" name=""/>
        <dsp:cNvSpPr/>
      </dsp:nvSpPr>
      <dsp:spPr>
        <a:xfrm>
          <a:off x="0" y="1828911"/>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Since 2019,  payroll has grown on average 12.39% annually.</a:t>
          </a:r>
        </a:p>
      </dsp:txBody>
      <dsp:txXfrm>
        <a:off x="0" y="1828911"/>
        <a:ext cx="6496050" cy="914176"/>
      </dsp:txXfrm>
    </dsp:sp>
    <dsp:sp modelId="{3B24A8A6-06DC-49F2-9DF8-EC1025D7F4E0}">
      <dsp:nvSpPr>
        <dsp:cNvPr id="0" name=""/>
        <dsp:cNvSpPr/>
      </dsp:nvSpPr>
      <dsp:spPr>
        <a:xfrm>
          <a:off x="0" y="2743088"/>
          <a:ext cx="6496050" cy="0"/>
        </a:xfrm>
        <a:prstGeom prst="line">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w="9525" cap="rnd" cmpd="sng" algn="ctr">
          <a:solidFill>
            <a:schemeClr val="accent2">
              <a:hueOff val="1016110"/>
              <a:satOff val="-4974"/>
              <a:lumOff val="2794"/>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3F0FCF7-DC87-4615-BC06-CEF295428A98}">
      <dsp:nvSpPr>
        <dsp:cNvPr id="0" name=""/>
        <dsp:cNvSpPr/>
      </dsp:nvSpPr>
      <dsp:spPr>
        <a:xfrm>
          <a:off x="0" y="2743088"/>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Benefit payment since 2019 averages 68% of payroll cost </a:t>
          </a:r>
        </a:p>
      </dsp:txBody>
      <dsp:txXfrm>
        <a:off x="0" y="2743088"/>
        <a:ext cx="6496050" cy="914176"/>
      </dsp:txXfrm>
    </dsp:sp>
    <dsp:sp modelId="{4DB4E200-17CB-449B-9635-D625516009D7}">
      <dsp:nvSpPr>
        <dsp:cNvPr id="0" name=""/>
        <dsp:cNvSpPr/>
      </dsp:nvSpPr>
      <dsp:spPr>
        <a:xfrm>
          <a:off x="0" y="3657265"/>
          <a:ext cx="6496050" cy="0"/>
        </a:xfrm>
        <a:prstGeom prst="line">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w="9525" cap="rnd" cmpd="sng" algn="ctr">
          <a:solidFill>
            <a:schemeClr val="accent2">
              <a:hueOff val="1354814"/>
              <a:satOff val="-6632"/>
              <a:lumOff val="3725"/>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98A0902-04FF-475E-9E32-41BA208FAA4F}">
      <dsp:nvSpPr>
        <dsp:cNvPr id="0" name=""/>
        <dsp:cNvSpPr/>
      </dsp:nvSpPr>
      <dsp:spPr>
        <a:xfrm>
          <a:off x="0" y="3657265"/>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Payroll cost as of 10/11/24 - $18.9 M. We are projected to end the year at $24.1M.</a:t>
          </a:r>
        </a:p>
      </dsp:txBody>
      <dsp:txXfrm>
        <a:off x="0" y="3657265"/>
        <a:ext cx="6496050" cy="914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2F0CC-DAA4-4710-931E-C95DAE83F1A4}">
      <dsp:nvSpPr>
        <dsp:cNvPr id="0" name=""/>
        <dsp:cNvSpPr/>
      </dsp:nvSpPr>
      <dsp:spPr>
        <a:xfrm>
          <a:off x="195832"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53874-1A41-48A0-8296-D5F81C4393E6}">
      <dsp:nvSpPr>
        <dsp:cNvPr id="0" name=""/>
        <dsp:cNvSpPr/>
      </dsp:nvSpPr>
      <dsp:spPr>
        <a:xfrm>
          <a:off x="387045" y="693449"/>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DD794D-2CDC-4418-A4E8-756F29A1D12D}">
      <dsp:nvSpPr>
        <dsp:cNvPr id="0" name=""/>
        <dsp:cNvSpPr/>
      </dsp:nvSpPr>
      <dsp:spPr>
        <a:xfrm>
          <a:off x="1301485"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Provide a balanced budget. </a:t>
          </a:r>
        </a:p>
      </dsp:txBody>
      <dsp:txXfrm>
        <a:off x="1301485" y="502237"/>
        <a:ext cx="2146268" cy="910537"/>
      </dsp:txXfrm>
    </dsp:sp>
    <dsp:sp modelId="{FF418073-C842-4E11-BDDA-4948F33789F0}">
      <dsp:nvSpPr>
        <dsp:cNvPr id="0" name=""/>
        <dsp:cNvSpPr/>
      </dsp:nvSpPr>
      <dsp:spPr>
        <a:xfrm>
          <a:off x="3821724"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429CB-6150-446F-8A6A-21C61AB6D5CC}">
      <dsp:nvSpPr>
        <dsp:cNvPr id="0" name=""/>
        <dsp:cNvSpPr/>
      </dsp:nvSpPr>
      <dsp:spPr>
        <a:xfrm>
          <a:off x="4012937" y="693449"/>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B1DF49-13F0-4E54-8161-47C94F44DABE}">
      <dsp:nvSpPr>
        <dsp:cNvPr id="0" name=""/>
        <dsp:cNvSpPr/>
      </dsp:nvSpPr>
      <dsp:spPr>
        <a:xfrm>
          <a:off x="4927377"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Maintain core county services and programs in the most cost-effective manner possible.</a:t>
          </a:r>
        </a:p>
      </dsp:txBody>
      <dsp:txXfrm>
        <a:off x="4927377" y="502237"/>
        <a:ext cx="2146268" cy="910537"/>
      </dsp:txXfrm>
    </dsp:sp>
    <dsp:sp modelId="{3E36672E-4FFB-43DF-BF0A-7BD79C4319C9}">
      <dsp:nvSpPr>
        <dsp:cNvPr id="0" name=""/>
        <dsp:cNvSpPr/>
      </dsp:nvSpPr>
      <dsp:spPr>
        <a:xfrm>
          <a:off x="7447616"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7464B-52AC-4D9D-8CAD-7A11128FDE12}">
      <dsp:nvSpPr>
        <dsp:cNvPr id="0" name=""/>
        <dsp:cNvSpPr/>
      </dsp:nvSpPr>
      <dsp:spPr>
        <a:xfrm>
          <a:off x="7638829" y="693449"/>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4D8845-D647-43E4-9E3F-67D3DC81C237}">
      <dsp:nvSpPr>
        <dsp:cNvPr id="0" name=""/>
        <dsp:cNvSpPr/>
      </dsp:nvSpPr>
      <dsp:spPr>
        <a:xfrm>
          <a:off x="8553269"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Comply with the New York State property tax Cap and continue our effort to rationalize property tax to make us competitive in the region. </a:t>
          </a:r>
        </a:p>
      </dsp:txBody>
      <dsp:txXfrm>
        <a:off x="8553269" y="502237"/>
        <a:ext cx="2146268" cy="910537"/>
      </dsp:txXfrm>
    </dsp:sp>
    <dsp:sp modelId="{DAA77B2E-8A2B-4EDE-9E03-F909592E3109}">
      <dsp:nvSpPr>
        <dsp:cNvPr id="0" name=""/>
        <dsp:cNvSpPr/>
      </dsp:nvSpPr>
      <dsp:spPr>
        <a:xfrm>
          <a:off x="195832" y="1991502"/>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E1E88-8B35-4F9F-95E4-9F7AEE1AB109}">
      <dsp:nvSpPr>
        <dsp:cNvPr id="0" name=""/>
        <dsp:cNvSpPr/>
      </dsp:nvSpPr>
      <dsp:spPr>
        <a:xfrm>
          <a:off x="387045" y="2182715"/>
          <a:ext cx="528112" cy="528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5B8CC5-DCD8-4DD5-A85E-C321726C20C2}">
      <dsp:nvSpPr>
        <dsp:cNvPr id="0" name=""/>
        <dsp:cNvSpPr/>
      </dsp:nvSpPr>
      <dsp:spPr>
        <a:xfrm>
          <a:off x="1301485"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Provide funding for prioritized projects and programs while avoiding fiscal stress and protecting our fiscal stability. </a:t>
          </a:r>
        </a:p>
      </dsp:txBody>
      <dsp:txXfrm>
        <a:off x="1301485" y="1991502"/>
        <a:ext cx="2146268" cy="910537"/>
      </dsp:txXfrm>
    </dsp:sp>
    <dsp:sp modelId="{0F5B9BF8-B97F-4133-B2CE-94F25FF507B3}">
      <dsp:nvSpPr>
        <dsp:cNvPr id="0" name=""/>
        <dsp:cNvSpPr/>
      </dsp:nvSpPr>
      <dsp:spPr>
        <a:xfrm>
          <a:off x="3821724" y="1991502"/>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45C1E1-3BED-4FBC-BD15-1D2186F4636E}">
      <dsp:nvSpPr>
        <dsp:cNvPr id="0" name=""/>
        <dsp:cNvSpPr/>
      </dsp:nvSpPr>
      <dsp:spPr>
        <a:xfrm>
          <a:off x="4012937" y="2182715"/>
          <a:ext cx="528112" cy="5281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E00BC4-418B-4E3F-87E9-289D4C04997E}">
      <dsp:nvSpPr>
        <dsp:cNvPr id="0" name=""/>
        <dsp:cNvSpPr/>
      </dsp:nvSpPr>
      <dsp:spPr>
        <a:xfrm>
          <a:off x="4927377"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Use realistic estimates for both expenditure and revenue. </a:t>
          </a:r>
        </a:p>
      </dsp:txBody>
      <dsp:txXfrm>
        <a:off x="4927377" y="1991502"/>
        <a:ext cx="2146268" cy="910537"/>
      </dsp:txXfrm>
    </dsp:sp>
    <dsp:sp modelId="{C0ED24FB-DD5A-455E-AD17-FC24B66174BA}">
      <dsp:nvSpPr>
        <dsp:cNvPr id="0" name=""/>
        <dsp:cNvSpPr/>
      </dsp:nvSpPr>
      <dsp:spPr>
        <a:xfrm>
          <a:off x="7447616" y="1991502"/>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B1C7A-95DA-4931-B57D-E171F99424C7}">
      <dsp:nvSpPr>
        <dsp:cNvPr id="0" name=""/>
        <dsp:cNvSpPr/>
      </dsp:nvSpPr>
      <dsp:spPr>
        <a:xfrm>
          <a:off x="7638829" y="2182715"/>
          <a:ext cx="528112" cy="52811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253E59-4519-4540-B231-545C3C7265B0}">
      <dsp:nvSpPr>
        <dsp:cNvPr id="0" name=""/>
        <dsp:cNvSpPr/>
      </dsp:nvSpPr>
      <dsp:spPr>
        <a:xfrm>
          <a:off x="8553269"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Support capital investment goals through enhanced Capital Improvement Planning (CIP)</a:t>
          </a:r>
        </a:p>
      </dsp:txBody>
      <dsp:txXfrm>
        <a:off x="8553269" y="1991502"/>
        <a:ext cx="2146268" cy="910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EEC66-BCC7-46CF-A622-25B9B8F5032D}">
      <dsp:nvSpPr>
        <dsp:cNvPr id="0" name=""/>
        <dsp:cNvSpPr/>
      </dsp:nvSpPr>
      <dsp:spPr>
        <a:xfrm>
          <a:off x="0" y="700087"/>
          <a:ext cx="6496050" cy="1414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E6DEB4-DAC0-4D7C-B715-3D2DB6281F20}">
      <dsp:nvSpPr>
        <dsp:cNvPr id="0" name=""/>
        <dsp:cNvSpPr/>
      </dsp:nvSpPr>
      <dsp:spPr>
        <a:xfrm>
          <a:off x="427874" y="1018341"/>
          <a:ext cx="777954" cy="777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8DFBD0-8A97-4525-9AB7-CB34F9E49D93}">
      <dsp:nvSpPr>
        <dsp:cNvPr id="0" name=""/>
        <dsp:cNvSpPr/>
      </dsp:nvSpPr>
      <dsp:spPr>
        <a:xfrm>
          <a:off x="1633704" y="700087"/>
          <a:ext cx="4862345" cy="141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97" tIns="149697" rIns="149697" bIns="149697" numCol="1" spcCol="1270" anchor="ctr" anchorCtr="0">
          <a:noAutofit/>
        </a:bodyPr>
        <a:lstStyle/>
        <a:p>
          <a:pPr marL="0" lvl="0" indent="0" algn="l" defTabSz="622300">
            <a:lnSpc>
              <a:spcPct val="100000"/>
            </a:lnSpc>
            <a:spcBef>
              <a:spcPct val="0"/>
            </a:spcBef>
            <a:spcAft>
              <a:spcPct val="35000"/>
            </a:spcAft>
            <a:buNone/>
          </a:pPr>
          <a:r>
            <a:rPr lang="en-US" sz="1400" kern="1200" dirty="0"/>
            <a:t>The Tentative Budget is a “current services” budget representing anticipated costs at the 2024 level of service in 2025. There are some increases over 2024, such as inflation, salary, and the replacement of equipment at the end of its useful life. </a:t>
          </a:r>
        </a:p>
      </dsp:txBody>
      <dsp:txXfrm>
        <a:off x="1633704" y="700087"/>
        <a:ext cx="4862345" cy="1414462"/>
      </dsp:txXfrm>
    </dsp:sp>
    <dsp:sp modelId="{B5139AFA-34BA-4CC6-A73F-A4518364828A}">
      <dsp:nvSpPr>
        <dsp:cNvPr id="0" name=""/>
        <dsp:cNvSpPr/>
      </dsp:nvSpPr>
      <dsp:spPr>
        <a:xfrm>
          <a:off x="0" y="2457450"/>
          <a:ext cx="6496050" cy="1414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2FFFA-23A4-4787-83AC-F77DE334583A}">
      <dsp:nvSpPr>
        <dsp:cNvPr id="0" name=""/>
        <dsp:cNvSpPr/>
      </dsp:nvSpPr>
      <dsp:spPr>
        <a:xfrm>
          <a:off x="427874" y="2775704"/>
          <a:ext cx="777954" cy="777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ED7534-82F0-4384-B2BB-9EB07008C7F2}">
      <dsp:nvSpPr>
        <dsp:cNvPr id="0" name=""/>
        <dsp:cNvSpPr/>
      </dsp:nvSpPr>
      <dsp:spPr>
        <a:xfrm>
          <a:off x="1633704" y="2457450"/>
          <a:ext cx="4862345" cy="141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97" tIns="149697" rIns="149697" bIns="149697" numCol="1" spcCol="1270" anchor="ctr" anchorCtr="0">
          <a:noAutofit/>
        </a:bodyPr>
        <a:lstStyle/>
        <a:p>
          <a:pPr marL="0" lvl="0" indent="0" algn="l" defTabSz="622300">
            <a:lnSpc>
              <a:spcPct val="100000"/>
            </a:lnSpc>
            <a:spcBef>
              <a:spcPct val="0"/>
            </a:spcBef>
            <a:spcAft>
              <a:spcPct val="35000"/>
            </a:spcAft>
            <a:buNone/>
          </a:pPr>
          <a:r>
            <a:rPr lang="en-US" sz="1400" kern="1200" dirty="0"/>
            <a:t>Not included is about $877K of program enhancements submitted by Departments to expand, improve or provide efficient services to residents. These proposals will be examined in depth by the Finance Committee. </a:t>
          </a:r>
        </a:p>
      </dsp:txBody>
      <dsp:txXfrm>
        <a:off x="1633704" y="2457450"/>
        <a:ext cx="4862345" cy="1414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9BCF5-E5EC-4F1E-974A-93EE6F4927A8}">
      <dsp:nvSpPr>
        <dsp:cNvPr id="0" name=""/>
        <dsp:cNvSpPr/>
      </dsp:nvSpPr>
      <dsp:spPr>
        <a:xfrm>
          <a:off x="3404" y="37762"/>
          <a:ext cx="3319683" cy="316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General Fund </a:t>
          </a:r>
        </a:p>
      </dsp:txBody>
      <dsp:txXfrm>
        <a:off x="3404" y="37762"/>
        <a:ext cx="3319683" cy="316800"/>
      </dsp:txXfrm>
    </dsp:sp>
    <dsp:sp modelId="{AA091AD0-9158-4022-912B-7419D271AF68}">
      <dsp:nvSpPr>
        <dsp:cNvPr id="0" name=""/>
        <dsp:cNvSpPr/>
      </dsp:nvSpPr>
      <dsp:spPr>
        <a:xfrm>
          <a:off x="3404" y="354562"/>
          <a:ext cx="3319683" cy="301195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Unassigned Fund Balance as of 1/1/2024		$49.13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Amount set aside to reduce the 2024 Tax Levy 		$ 6.8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Anticipated increase prior to 12/31/24			$ 4.20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Anticipated decrease prior to 12/31/24			$ 11.50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b="1" kern="1200"/>
            <a:t>Estimated Available Unassigned 	</a:t>
          </a:r>
        </a:p>
        <a:p>
          <a:pPr marL="57150" lvl="1" indent="-57150" algn="l" defTabSz="488950">
            <a:lnSpc>
              <a:spcPct val="90000"/>
            </a:lnSpc>
            <a:spcBef>
              <a:spcPct val="0"/>
            </a:spcBef>
            <a:spcAft>
              <a:spcPct val="15000"/>
            </a:spcAft>
            <a:buChar char="•"/>
          </a:pPr>
          <a:r>
            <a:rPr lang="en-US" sz="1100" b="1" kern="1200"/>
            <a:t>	$ 34.23 M</a:t>
          </a:r>
          <a:endParaRPr lang="en-US" sz="1100" kern="1200"/>
        </a:p>
      </dsp:txBody>
      <dsp:txXfrm>
        <a:off x="3404" y="354562"/>
        <a:ext cx="3319683" cy="3011951"/>
      </dsp:txXfrm>
    </dsp:sp>
    <dsp:sp modelId="{21C9B0EE-C637-4A76-895E-AFF77571DDCC}">
      <dsp:nvSpPr>
        <dsp:cNvPr id="0" name=""/>
        <dsp:cNvSpPr/>
      </dsp:nvSpPr>
      <dsp:spPr>
        <a:xfrm>
          <a:off x="3787843" y="37762"/>
          <a:ext cx="3319683" cy="316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Road Fund </a:t>
          </a:r>
        </a:p>
      </dsp:txBody>
      <dsp:txXfrm>
        <a:off x="3787843" y="37762"/>
        <a:ext cx="3319683" cy="316800"/>
      </dsp:txXfrm>
    </dsp:sp>
    <dsp:sp modelId="{902CBD59-630B-4696-98F7-EB7327A5CB55}">
      <dsp:nvSpPr>
        <dsp:cNvPr id="0" name=""/>
        <dsp:cNvSpPr/>
      </dsp:nvSpPr>
      <dsp:spPr>
        <a:xfrm>
          <a:off x="3787843" y="354562"/>
          <a:ext cx="3319683" cy="301195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Unassigned Fund Balance as of 1/1/2024		$3.66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Anticipated Increase prior to 12/31/2022			$ 525K</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Anticipated Decrease prior to 12/31/2023			$0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r>
            <a:rPr lang="en-US" sz="1100" b="1" kern="1200"/>
            <a:t>Estimated Available unassigned 						$ 4.18 M</a:t>
          </a:r>
          <a:endParaRPr lang="en-US" sz="1100" kern="1200"/>
        </a:p>
      </dsp:txBody>
      <dsp:txXfrm>
        <a:off x="3787843" y="354562"/>
        <a:ext cx="3319683" cy="3011951"/>
      </dsp:txXfrm>
    </dsp:sp>
    <dsp:sp modelId="{31FD4AEE-EDAE-4CA9-9B5B-4E6ADF3F5769}">
      <dsp:nvSpPr>
        <dsp:cNvPr id="0" name=""/>
        <dsp:cNvSpPr/>
      </dsp:nvSpPr>
      <dsp:spPr>
        <a:xfrm>
          <a:off x="7572282" y="37762"/>
          <a:ext cx="3319683" cy="316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b="1" kern="1200" dirty="0"/>
            <a:t>Indebtedness </a:t>
          </a:r>
          <a:endParaRPr lang="en-US" sz="1100" kern="1200" dirty="0"/>
        </a:p>
      </dsp:txBody>
      <dsp:txXfrm>
        <a:off x="7572282" y="37762"/>
        <a:ext cx="3319683" cy="316800"/>
      </dsp:txXfrm>
    </dsp:sp>
    <dsp:sp modelId="{CDDAA1A2-49EA-4393-BBC0-A6971B8B76FD}">
      <dsp:nvSpPr>
        <dsp:cNvPr id="0" name=""/>
        <dsp:cNvSpPr/>
      </dsp:nvSpPr>
      <dsp:spPr>
        <a:xfrm>
          <a:off x="7572282" y="354562"/>
          <a:ext cx="3319683" cy="301195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a:t>Streambank Stabilization Project  II			$ 7.31 M</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r>
            <a:rPr lang="en-US" sz="1100" b="1" kern="1200"/>
            <a:t>Total Indebtedness 	</a:t>
          </a:r>
        </a:p>
        <a:p>
          <a:pPr marL="57150" lvl="1" indent="-57150" algn="l" defTabSz="488950">
            <a:lnSpc>
              <a:spcPct val="90000"/>
            </a:lnSpc>
            <a:spcBef>
              <a:spcPct val="0"/>
            </a:spcBef>
            <a:spcAft>
              <a:spcPct val="15000"/>
            </a:spcAft>
            <a:buChar char="•"/>
          </a:pPr>
          <a:endParaRPr lang="en-US" sz="1100" b="1" kern="1200"/>
        </a:p>
        <a:p>
          <a:pPr marL="57150" lvl="1" indent="-57150" algn="l" defTabSz="488950">
            <a:lnSpc>
              <a:spcPct val="90000"/>
            </a:lnSpc>
            <a:spcBef>
              <a:spcPct val="0"/>
            </a:spcBef>
            <a:spcAft>
              <a:spcPct val="15000"/>
            </a:spcAft>
            <a:buChar char="•"/>
          </a:pPr>
          <a:r>
            <a:rPr lang="en-US" sz="1100" b="1" kern="1200"/>
            <a:t>	$ 7.31 M</a:t>
          </a:r>
          <a:endParaRPr lang="en-US" sz="1100" kern="1200"/>
        </a:p>
      </dsp:txBody>
      <dsp:txXfrm>
        <a:off x="7572282" y="354562"/>
        <a:ext cx="3319683" cy="3011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DFA48-9851-4121-834A-D5F03526CE77}">
      <dsp:nvSpPr>
        <dsp:cNvPr id="0" name=""/>
        <dsp:cNvSpPr/>
      </dsp:nvSpPr>
      <dsp:spPr>
        <a:xfrm>
          <a:off x="0" y="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F0A3AE3-38AD-41A5-B77D-F12B7CC1F2D8}">
      <dsp:nvSpPr>
        <dsp:cNvPr id="0" name=""/>
        <dsp:cNvSpPr/>
      </dsp:nvSpPr>
      <dsp:spPr>
        <a:xfrm>
          <a:off x="0" y="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Patrick Hand" panose="00000500000000000000" pitchFamily="2" charset="0"/>
            </a:rPr>
            <a:t>Set aside $2.5 Million towards repair and maintenance of county office building Annex and Court House </a:t>
          </a:r>
        </a:p>
        <a:p>
          <a:pPr marL="0" lvl="0" indent="0" algn="l" defTabSz="800100">
            <a:lnSpc>
              <a:spcPct val="90000"/>
            </a:lnSpc>
            <a:spcBef>
              <a:spcPct val="0"/>
            </a:spcBef>
            <a:spcAft>
              <a:spcPct val="35000"/>
            </a:spcAft>
            <a:buNone/>
          </a:pPr>
          <a:endParaRPr lang="en-US" sz="1800" kern="1200" dirty="0">
            <a:latin typeface="Patrick Hand" panose="00000500000000000000" pitchFamily="2" charset="0"/>
          </a:endParaRPr>
        </a:p>
      </dsp:txBody>
      <dsp:txXfrm>
        <a:off x="0" y="0"/>
        <a:ext cx="6496050" cy="1143000"/>
      </dsp:txXfrm>
    </dsp:sp>
    <dsp:sp modelId="{E6296AB5-9138-4016-B275-49A6C2B1A63B}">
      <dsp:nvSpPr>
        <dsp:cNvPr id="0" name=""/>
        <dsp:cNvSpPr/>
      </dsp:nvSpPr>
      <dsp:spPr>
        <a:xfrm>
          <a:off x="0" y="1143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F1160EF-BC5E-4D39-A4A9-E71532A8E456}">
      <dsp:nvSpPr>
        <dsp:cNvPr id="0" name=""/>
        <dsp:cNvSpPr/>
      </dsp:nvSpPr>
      <dsp:spPr>
        <a:xfrm>
          <a:off x="0" y="1143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Patrick Hand" panose="00000500000000000000" pitchFamily="2" charset="0"/>
            </a:rPr>
            <a:t>What is the appropriate tax increase and how much additional fund balance do we use to support the budget?</a:t>
          </a:r>
        </a:p>
      </dsp:txBody>
      <dsp:txXfrm>
        <a:off x="0" y="1143000"/>
        <a:ext cx="6496050" cy="1143000"/>
      </dsp:txXfrm>
    </dsp:sp>
    <dsp:sp modelId="{FBCEB14B-E136-4526-9EC4-726BDDD42B58}">
      <dsp:nvSpPr>
        <dsp:cNvPr id="0" name=""/>
        <dsp:cNvSpPr/>
      </dsp:nvSpPr>
      <dsp:spPr>
        <a:xfrm>
          <a:off x="0" y="2286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1D6240D-6584-494E-89CD-FAF37380FA58}">
      <dsp:nvSpPr>
        <dsp:cNvPr id="0" name=""/>
        <dsp:cNvSpPr/>
      </dsp:nvSpPr>
      <dsp:spPr>
        <a:xfrm>
          <a:off x="0" y="2286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Patrick Hand" panose="00000500000000000000" pitchFamily="2" charset="0"/>
            </a:rPr>
            <a:t>Continuous Investment in Law Enforcement to Provide 24/7 Police coverage county-wide</a:t>
          </a:r>
        </a:p>
      </dsp:txBody>
      <dsp:txXfrm>
        <a:off x="0" y="2286000"/>
        <a:ext cx="6496050" cy="1143000"/>
      </dsp:txXfrm>
    </dsp:sp>
    <dsp:sp modelId="{D58261C2-774D-4F05-9FD9-9ED61D42D73F}">
      <dsp:nvSpPr>
        <dsp:cNvPr id="0" name=""/>
        <dsp:cNvSpPr/>
      </dsp:nvSpPr>
      <dsp:spPr>
        <a:xfrm>
          <a:off x="0" y="3429000"/>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290FE9B-8469-4193-8676-6D28649A99DD}">
      <dsp:nvSpPr>
        <dsp:cNvPr id="0" name=""/>
        <dsp:cNvSpPr/>
      </dsp:nvSpPr>
      <dsp:spPr>
        <a:xfrm>
          <a:off x="0" y="3429000"/>
          <a:ext cx="649605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Patrick Hand" panose="00000500000000000000" pitchFamily="2" charset="0"/>
            </a:rPr>
            <a:t>Earmark Fund to support long term Economic Development Opportunities </a:t>
          </a:r>
        </a:p>
        <a:p>
          <a:pPr marL="0" lvl="0" indent="0" algn="l" defTabSz="800100">
            <a:lnSpc>
              <a:spcPct val="90000"/>
            </a:lnSpc>
            <a:spcBef>
              <a:spcPct val="0"/>
            </a:spcBef>
            <a:spcAft>
              <a:spcPct val="35000"/>
            </a:spcAft>
            <a:buNone/>
          </a:pPr>
          <a:r>
            <a:rPr lang="en-US" sz="1800" kern="1200" dirty="0">
              <a:latin typeface="Patrick Hand" panose="00000500000000000000" pitchFamily="2" charset="0"/>
            </a:rPr>
            <a:t>	E.g., Allocate part of unbudgeted excess sales tax revenue to 	economic development fund.</a:t>
          </a:r>
        </a:p>
      </dsp:txBody>
      <dsp:txXfrm>
        <a:off x="0" y="3429000"/>
        <a:ext cx="6496050" cy="1143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7A5F5-1908-4623-B7AE-288C5D3CA488}">
      <dsp:nvSpPr>
        <dsp:cNvPr id="0" name=""/>
        <dsp:cNvSpPr/>
      </dsp:nvSpPr>
      <dsp:spPr>
        <a:xfrm>
          <a:off x="195832" y="502237"/>
          <a:ext cx="910537" cy="9105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6C35C-CFE8-4851-8DF1-42EF4265C65B}">
      <dsp:nvSpPr>
        <dsp:cNvPr id="0" name=""/>
        <dsp:cNvSpPr/>
      </dsp:nvSpPr>
      <dsp:spPr>
        <a:xfrm>
          <a:off x="387045" y="693449"/>
          <a:ext cx="528112" cy="5281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B4F1EC-C944-4E2B-A49F-D8EC04D19306}">
      <dsp:nvSpPr>
        <dsp:cNvPr id="0" name=""/>
        <dsp:cNvSpPr/>
      </dsp:nvSpPr>
      <dsp:spPr>
        <a:xfrm>
          <a:off x="1301485"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Strategy that focuses on economic growth in the long term.</a:t>
          </a:r>
        </a:p>
      </dsp:txBody>
      <dsp:txXfrm>
        <a:off x="1301485" y="502237"/>
        <a:ext cx="2146268" cy="910537"/>
      </dsp:txXfrm>
    </dsp:sp>
    <dsp:sp modelId="{C535BBDA-B1F7-4570-B2F4-9A4A2969CD2E}">
      <dsp:nvSpPr>
        <dsp:cNvPr id="0" name=""/>
        <dsp:cNvSpPr/>
      </dsp:nvSpPr>
      <dsp:spPr>
        <a:xfrm>
          <a:off x="3821724" y="502237"/>
          <a:ext cx="910537" cy="9105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ECDF4F-7DD3-4BEF-A000-81EF6A8ED309}">
      <dsp:nvSpPr>
        <dsp:cNvPr id="0" name=""/>
        <dsp:cNvSpPr/>
      </dsp:nvSpPr>
      <dsp:spPr>
        <a:xfrm>
          <a:off x="4012937" y="693449"/>
          <a:ext cx="528112" cy="5281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15D3DA-AF44-4CD1-B49A-1A0CBF5FC963}">
      <dsp:nvSpPr>
        <dsp:cNvPr id="0" name=""/>
        <dsp:cNvSpPr/>
      </dsp:nvSpPr>
      <dsp:spPr>
        <a:xfrm>
          <a:off x="4927377"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Reform the county government to make it more efficient and affordable for our residents by utilizing technology to improve Communication &amp; Outcomes.</a:t>
          </a:r>
        </a:p>
      </dsp:txBody>
      <dsp:txXfrm>
        <a:off x="4927377" y="502237"/>
        <a:ext cx="2146268" cy="910537"/>
      </dsp:txXfrm>
    </dsp:sp>
    <dsp:sp modelId="{89C5FEBC-A875-4D88-A109-DC6EE6A18BF5}">
      <dsp:nvSpPr>
        <dsp:cNvPr id="0" name=""/>
        <dsp:cNvSpPr/>
      </dsp:nvSpPr>
      <dsp:spPr>
        <a:xfrm>
          <a:off x="7447616" y="502237"/>
          <a:ext cx="910537" cy="9105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E652C-F952-4771-83D6-9B25D8687369}">
      <dsp:nvSpPr>
        <dsp:cNvPr id="0" name=""/>
        <dsp:cNvSpPr/>
      </dsp:nvSpPr>
      <dsp:spPr>
        <a:xfrm>
          <a:off x="7638829" y="693449"/>
          <a:ext cx="528112" cy="5281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FCC1D0C-3D89-45B8-A1E2-BC0ADB82D13F}">
      <dsp:nvSpPr>
        <dsp:cNvPr id="0" name=""/>
        <dsp:cNvSpPr/>
      </dsp:nvSpPr>
      <dsp:spPr>
        <a:xfrm>
          <a:off x="8553269" y="502237"/>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Benchmark &amp; measure county government services for increased accountability to taxpayers and residents.</a:t>
          </a:r>
        </a:p>
      </dsp:txBody>
      <dsp:txXfrm>
        <a:off x="8553269" y="502237"/>
        <a:ext cx="2146268" cy="910537"/>
      </dsp:txXfrm>
    </dsp:sp>
    <dsp:sp modelId="{73C71B92-4A85-4ECC-A16C-BF4A75AB77D2}">
      <dsp:nvSpPr>
        <dsp:cNvPr id="0" name=""/>
        <dsp:cNvSpPr/>
      </dsp:nvSpPr>
      <dsp:spPr>
        <a:xfrm>
          <a:off x="195832" y="1991502"/>
          <a:ext cx="910537" cy="91053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A9C53-95BA-4E16-806E-098DA1421CC9}">
      <dsp:nvSpPr>
        <dsp:cNvPr id="0" name=""/>
        <dsp:cNvSpPr/>
      </dsp:nvSpPr>
      <dsp:spPr>
        <a:xfrm>
          <a:off x="387045" y="2182715"/>
          <a:ext cx="528112" cy="5281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0525D0-FD25-4AC9-99AB-6B985BDC6407}">
      <dsp:nvSpPr>
        <dsp:cNvPr id="0" name=""/>
        <dsp:cNvSpPr/>
      </dsp:nvSpPr>
      <dsp:spPr>
        <a:xfrm>
          <a:off x="1301485"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Improve on the Capital Improvement Plan to meet our economic development strategy &amp; Utilize Capital Planning for Better Efficiency.</a:t>
          </a:r>
        </a:p>
      </dsp:txBody>
      <dsp:txXfrm>
        <a:off x="1301485" y="1991502"/>
        <a:ext cx="2146268" cy="910537"/>
      </dsp:txXfrm>
    </dsp:sp>
    <dsp:sp modelId="{2144E3E1-4608-4362-8F07-1BCCF61DB14B}">
      <dsp:nvSpPr>
        <dsp:cNvPr id="0" name=""/>
        <dsp:cNvSpPr/>
      </dsp:nvSpPr>
      <dsp:spPr>
        <a:xfrm>
          <a:off x="3821724" y="1991502"/>
          <a:ext cx="910537" cy="91053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C2D225-4829-49C9-BC35-F76BAA01A1BE}">
      <dsp:nvSpPr>
        <dsp:cNvPr id="0" name=""/>
        <dsp:cNvSpPr/>
      </dsp:nvSpPr>
      <dsp:spPr>
        <a:xfrm>
          <a:off x="4012937" y="2182715"/>
          <a:ext cx="528112" cy="5281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F9A00B-7F35-4473-BEE7-1518610F2CDC}">
      <dsp:nvSpPr>
        <dsp:cNvPr id="0" name=""/>
        <dsp:cNvSpPr/>
      </dsp:nvSpPr>
      <dsp:spPr>
        <a:xfrm>
          <a:off x="4927377" y="1991502"/>
          <a:ext cx="2146268" cy="91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Efficiency and Savings through Planned attrition, not layoffs.</a:t>
          </a:r>
        </a:p>
      </dsp:txBody>
      <dsp:txXfrm>
        <a:off x="4927377" y="1991502"/>
        <a:ext cx="2146268" cy="91053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87808F-2B90-400A-880C-E7F1F50E2A7C}" type="datetimeFigureOut">
              <a:rPr lang="en-US" smtClean="0"/>
              <a:t>10/17/2024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E1966D-43AF-48D3-87D9-4215936F3C6C}" type="slidenum">
              <a:rPr lang="en-US" smtClean="0"/>
              <a:t>‹#›</a:t>
            </a:fld>
            <a:endParaRPr lang="en-US" dirty="0"/>
          </a:p>
        </p:txBody>
      </p:sp>
    </p:spTree>
    <p:extLst>
      <p:ext uri="{BB962C8B-B14F-4D97-AF65-F5344CB8AC3E}">
        <p14:creationId xmlns:p14="http://schemas.microsoft.com/office/powerpoint/2010/main" val="102909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1966D-43AF-48D3-87D9-4215936F3C6C}" type="slidenum">
              <a:rPr lang="en-US" smtClean="0"/>
              <a:t>30</a:t>
            </a:fld>
            <a:endParaRPr lang="en-US" dirty="0"/>
          </a:p>
        </p:txBody>
      </p:sp>
    </p:spTree>
    <p:extLst>
      <p:ext uri="{BB962C8B-B14F-4D97-AF65-F5344CB8AC3E}">
        <p14:creationId xmlns:p14="http://schemas.microsoft.com/office/powerpoint/2010/main" val="347188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1966D-43AF-48D3-87D9-4215936F3C6C}" type="slidenum">
              <a:rPr lang="en-US" smtClean="0"/>
              <a:t>33</a:t>
            </a:fld>
            <a:endParaRPr lang="en-US" dirty="0"/>
          </a:p>
        </p:txBody>
      </p:sp>
    </p:spTree>
    <p:extLst>
      <p:ext uri="{BB962C8B-B14F-4D97-AF65-F5344CB8AC3E}">
        <p14:creationId xmlns:p14="http://schemas.microsoft.com/office/powerpoint/2010/main" val="363333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E1966D-43AF-48D3-87D9-4215936F3C6C}" type="slidenum">
              <a:rPr lang="en-US" smtClean="0"/>
              <a:t>35</a:t>
            </a:fld>
            <a:endParaRPr lang="en-US" dirty="0"/>
          </a:p>
        </p:txBody>
      </p:sp>
    </p:spTree>
    <p:extLst>
      <p:ext uri="{BB962C8B-B14F-4D97-AF65-F5344CB8AC3E}">
        <p14:creationId xmlns:p14="http://schemas.microsoft.com/office/powerpoint/2010/main" val="390114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98EE38-0111-4FF7-88B1-725256AB7D78}"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2838065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83F711-F6AC-48CE-BA09-1C501DC42F77}"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234324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20D9A61-E6C9-4839-A3B1-D02FEEDC3D32}"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73444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3A743B-700B-4E06-842B-925060DFD54D}"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1843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6D6A87-35E7-4623-A0C3-B01FBD10F0AC}"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553274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EE7DDB-DF92-46D1-B6BE-FF9FE28DFE5D}" type="datetime1">
              <a:rPr lang="en-US" smtClean="0"/>
              <a:t>10/17/2024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416738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E77A9C-0052-45CE-AB35-212A39559B2E}" type="datetime1">
              <a:rPr lang="en-US" smtClean="0"/>
              <a:t>10/17/2024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3437091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952FE-47EB-4817-910E-958946C79D73}"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13827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91357-A7FB-43CA-8227-D57282B9A2DB}"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103369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03AD62-BF78-42B1-964E-9529087452FA}"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391082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68F22-955C-43B9-91DD-6CD8D96F2964}" type="datetime1">
              <a:rPr lang="en-US" smtClean="0"/>
              <a:t>10/17/2024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378076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F3B92-8AEE-446A-A2C1-54C63DBBD1A2}"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27752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C2997-1FBD-4243-B4B2-41B1CDE1B887}" type="datetime1">
              <a:rPr lang="en-US" smtClean="0"/>
              <a:t>10/17/2024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69189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7D58555-C835-4012-85A4-5707BA1C9E54}" type="datetime1">
              <a:rPr lang="en-US" smtClean="0"/>
              <a:t>10/17/2024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268349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118C99-C8A6-46F5-A00E-69229E5AEC81}" type="datetime1">
              <a:rPr lang="en-US" smtClean="0"/>
              <a:t>10/17/2024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99744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E8D83BD-1A2C-45DC-89C0-495C38BD6628}" type="datetime1">
              <a:rPr lang="en-US" smtClean="0"/>
              <a:t>10/17/2024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19736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0FB5C7-D270-4EC7-89E5-B39639D34007}" type="datetime1">
              <a:rPr lang="en-US" smtClean="0"/>
              <a:t>10/17/2024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807E9-9549-477B-AD48-A62D798F6328}" type="slidenum">
              <a:rPr lang="en-US" smtClean="0"/>
              <a:t>‹#›</a:t>
            </a:fld>
            <a:endParaRPr lang="en-US" dirty="0"/>
          </a:p>
        </p:txBody>
      </p:sp>
    </p:spTree>
    <p:extLst>
      <p:ext uri="{BB962C8B-B14F-4D97-AF65-F5344CB8AC3E}">
        <p14:creationId xmlns:p14="http://schemas.microsoft.com/office/powerpoint/2010/main" val="60354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B78CF3C-365C-462C-9FF1-C4E04A64AF38}" type="datetime1">
              <a:rPr lang="en-US" smtClean="0"/>
              <a:t>10/17/2024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A7807E9-9549-477B-AD48-A62D798F6328}" type="slidenum">
              <a:rPr lang="en-US" smtClean="0"/>
              <a:t>‹#›</a:t>
            </a:fld>
            <a:endParaRPr lang="en-US" dirty="0"/>
          </a:p>
        </p:txBody>
      </p:sp>
    </p:spTree>
    <p:extLst>
      <p:ext uri="{BB962C8B-B14F-4D97-AF65-F5344CB8AC3E}">
        <p14:creationId xmlns:p14="http://schemas.microsoft.com/office/powerpoint/2010/main" val="37707342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F9048A-3A4A-480B-B8D6-59DCCD8F4690}"/>
              </a:ext>
            </a:extLst>
          </p:cNvPr>
          <p:cNvSpPr>
            <a:spLocks noGrp="1"/>
          </p:cNvSpPr>
          <p:nvPr>
            <p:ph type="ctrTitle"/>
          </p:nvPr>
        </p:nvSpPr>
        <p:spPr>
          <a:xfrm>
            <a:off x="7935985" y="1325880"/>
            <a:ext cx="4102217" cy="3066507"/>
          </a:xfrm>
        </p:spPr>
        <p:txBody>
          <a:bodyPr>
            <a:normAutofit/>
          </a:bodyPr>
          <a:lstStyle/>
          <a:p>
            <a:r>
              <a:rPr lang="en-US" sz="5400" dirty="0">
                <a:solidFill>
                  <a:srgbClr val="EBEBEB"/>
                </a:solidFill>
              </a:rPr>
              <a:t>2025 Tentative</a:t>
            </a:r>
            <a:br>
              <a:rPr lang="en-US" sz="5400" dirty="0">
                <a:solidFill>
                  <a:srgbClr val="EBEBEB"/>
                </a:solidFill>
              </a:rPr>
            </a:br>
            <a:r>
              <a:rPr lang="en-US" sz="5400" dirty="0">
                <a:solidFill>
                  <a:srgbClr val="EBEBEB"/>
                </a:solidFill>
              </a:rPr>
              <a:t>Budget</a:t>
            </a:r>
          </a:p>
        </p:txBody>
      </p:sp>
      <p:sp>
        <p:nvSpPr>
          <p:cNvPr id="3" name="Subtitle 2">
            <a:extLst>
              <a:ext uri="{FF2B5EF4-FFF2-40B4-BE49-F238E27FC236}">
                <a16:creationId xmlns:a16="http://schemas.microsoft.com/office/drawing/2014/main" id="{E258F3C7-D425-4744-9863-5931206D4289}"/>
              </a:ext>
            </a:extLst>
          </p:cNvPr>
          <p:cNvSpPr>
            <a:spLocks noGrp="1"/>
          </p:cNvSpPr>
          <p:nvPr>
            <p:ph type="subTitle" idx="1"/>
          </p:nvPr>
        </p:nvSpPr>
        <p:spPr>
          <a:xfrm>
            <a:off x="8191925" y="4588329"/>
            <a:ext cx="3352375" cy="1621508"/>
          </a:xfrm>
        </p:spPr>
        <p:txBody>
          <a:bodyPr>
            <a:normAutofit/>
          </a:bodyPr>
          <a:lstStyle/>
          <a:p>
            <a:r>
              <a:rPr lang="en-US" sz="1800" dirty="0">
                <a:solidFill>
                  <a:schemeClr val="tx2">
                    <a:lumMod val="40000"/>
                    <a:lumOff val="60000"/>
                  </a:schemeClr>
                </a:solidFill>
              </a:rPr>
              <a:t>Presented to:</a:t>
            </a:r>
          </a:p>
          <a:p>
            <a:r>
              <a:rPr lang="en-US" sz="1800" dirty="0">
                <a:solidFill>
                  <a:schemeClr val="tx2">
                    <a:lumMod val="40000"/>
                    <a:lumOff val="60000"/>
                  </a:schemeClr>
                </a:solidFill>
              </a:rPr>
              <a:t>Board of supervisors </a:t>
            </a:r>
          </a:p>
          <a:p>
            <a:r>
              <a:rPr lang="en-US" sz="1800" dirty="0">
                <a:solidFill>
                  <a:schemeClr val="tx2">
                    <a:lumMod val="40000"/>
                    <a:lumOff val="60000"/>
                  </a:schemeClr>
                </a:solidFill>
              </a:rPr>
              <a:t>October 18, 2024</a:t>
            </a:r>
          </a:p>
        </p:txBody>
      </p:sp>
      <p:sp>
        <p:nvSpPr>
          <p:cNvPr id="1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dirty="0"/>
          </a:p>
        </p:txBody>
      </p:sp>
      <p:sp useBgFill="1">
        <p:nvSpPr>
          <p:cNvPr id="15" name="Freeform: Shape 1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C5FF23A3-B99B-467E-895C-2137B8FF3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549" y="647698"/>
            <a:ext cx="5489272" cy="5562139"/>
          </a:xfrm>
          <a:prstGeom prst="rect">
            <a:avLst/>
          </a:prstGeom>
          <a:effectLst/>
        </p:spPr>
      </p:pic>
    </p:spTree>
    <p:extLst>
      <p:ext uri="{BB962C8B-B14F-4D97-AF65-F5344CB8AC3E}">
        <p14:creationId xmlns:p14="http://schemas.microsoft.com/office/powerpoint/2010/main" val="255165161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9D71B14-7808-43E1-BE42-8C6201370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C52251F-7A8C-ED78-4FCF-ED4ECCE0CCF4}"/>
              </a:ext>
            </a:extLst>
          </p:cNvPr>
          <p:cNvPicPr>
            <a:picLocks noChangeAspect="1"/>
          </p:cNvPicPr>
          <p:nvPr/>
        </p:nvPicPr>
        <p:blipFill>
          <a:blip r:embed="rId7"/>
          <a:stretch>
            <a:fillRect/>
          </a:stretch>
        </p:blipFill>
        <p:spPr>
          <a:xfrm>
            <a:off x="643467" y="852679"/>
            <a:ext cx="10905066" cy="5152642"/>
          </a:xfrm>
          <a:prstGeom prst="rect">
            <a:avLst/>
          </a:prstGeom>
        </p:spPr>
      </p:pic>
      <p:sp>
        <p:nvSpPr>
          <p:cNvPr id="4" name="Slide Number Placeholder 3">
            <a:extLst>
              <a:ext uri="{FF2B5EF4-FFF2-40B4-BE49-F238E27FC236}">
                <a16:creationId xmlns:a16="http://schemas.microsoft.com/office/drawing/2014/main" id="{1E552A3A-992C-56AA-69A2-F75C5080031C}"/>
              </a:ext>
            </a:extLst>
          </p:cNvPr>
          <p:cNvSpPr>
            <a:spLocks noGrp="1"/>
          </p:cNvSpPr>
          <p:nvPr>
            <p:ph type="sldNum" sz="quarter" idx="12"/>
          </p:nvPr>
        </p:nvSpPr>
        <p:spPr/>
        <p:txBody>
          <a:bodyPr/>
          <a:lstStyle/>
          <a:p>
            <a:pPr>
              <a:spcAft>
                <a:spcPts val="600"/>
              </a:spcAft>
            </a:pPr>
            <a:fld id="{9A7807E9-9549-477B-AD48-A62D798F6328}" type="slidenum">
              <a:rPr lang="en-US" smtClean="0"/>
              <a:pPr>
                <a:spcAft>
                  <a:spcPts val="600"/>
                </a:spcAft>
              </a:pPr>
              <a:t>10</a:t>
            </a:fld>
            <a:endParaRPr lang="en-US"/>
          </a:p>
        </p:txBody>
      </p:sp>
    </p:spTree>
    <p:extLst>
      <p:ext uri="{BB962C8B-B14F-4D97-AF65-F5344CB8AC3E}">
        <p14:creationId xmlns:p14="http://schemas.microsoft.com/office/powerpoint/2010/main" val="233117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4" name="Picture 10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6" name="Oval 10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8" name="Picture 10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10" name="Picture 10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12" name="Rectangle 11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4" name="Rectangle 113">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6"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18" name="Freeform: Shape 117">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1993294" y="1754391"/>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2024 Cost Drivers   </a:t>
            </a:r>
          </a:p>
        </p:txBody>
      </p:sp>
      <p:sp>
        <p:nvSpPr>
          <p:cNvPr id="120" name="Rectangle 119">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mn-lt"/>
                <a:ea typeface="+mn-ea"/>
                <a:cs typeface="+mn-cs"/>
              </a:rPr>
              <a:pPr marR="0" lvl="0" indent="0" fontAlgn="auto">
                <a:spcBef>
                  <a:spcPts val="0"/>
                </a:spcBef>
                <a:spcAft>
                  <a:spcPts val="600"/>
                </a:spcAft>
                <a:buClrTx/>
                <a:buSzTx/>
                <a:buFontTx/>
                <a:buNone/>
                <a:tabLst/>
                <a:defRPr/>
              </a:pPr>
              <a:t>11</a:t>
            </a:fld>
            <a:endParaRPr kumimoji="0" lang="en-US"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5277873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Personnel &amp; Benefit</a:t>
            </a:r>
          </a:p>
        </p:txBody>
      </p:sp>
      <p:sp>
        <p:nvSpPr>
          <p:cNvPr id="45" name="Freeform: Shape 4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49" name="Rectangle 4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12</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28" name="Content Placeholder 2">
            <a:extLst>
              <a:ext uri="{FF2B5EF4-FFF2-40B4-BE49-F238E27FC236}">
                <a16:creationId xmlns:a16="http://schemas.microsoft.com/office/drawing/2014/main" id="{75BFE6B7-30C4-659A-DFD8-DEC195A793DD}"/>
              </a:ext>
            </a:extLst>
          </p:cNvPr>
          <p:cNvGraphicFramePr>
            <a:graphicFrameLocks noGrp="1"/>
          </p:cNvGraphicFramePr>
          <p:nvPr>
            <p:ph idx="1"/>
            <p:extLst>
              <p:ext uri="{D42A27DB-BD31-4B8C-83A1-F6EECF244321}">
                <p14:modId xmlns:p14="http://schemas.microsoft.com/office/powerpoint/2010/main" val="203091472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75E941E4-71FB-801D-4072-FE91DFD75337}"/>
              </a:ext>
            </a:extLst>
          </p:cNvPr>
          <p:cNvGraphicFramePr>
            <a:graphicFrameLocks noGrp="1"/>
          </p:cNvGraphicFramePr>
          <p:nvPr/>
        </p:nvGraphicFramePr>
        <p:xfrm>
          <a:off x="3657600" y="-8480425"/>
          <a:ext cx="4876800" cy="4074795"/>
        </p:xfrm>
        <a:graphic>
          <a:graphicData uri="http://schemas.openxmlformats.org/drawingml/2006/table">
            <a:tbl>
              <a:tblPr>
                <a:tableStyleId>{5C22544A-7EE6-4342-B048-85BDC9FD1C3A}</a:tableStyleId>
              </a:tblPr>
              <a:tblGrid>
                <a:gridCol w="622300">
                  <a:extLst>
                    <a:ext uri="{9D8B030D-6E8A-4147-A177-3AD203B41FA5}">
                      <a16:colId xmlns:a16="http://schemas.microsoft.com/office/drawing/2014/main" val="3268222312"/>
                    </a:ext>
                  </a:extLst>
                </a:gridCol>
                <a:gridCol w="635000">
                  <a:extLst>
                    <a:ext uri="{9D8B030D-6E8A-4147-A177-3AD203B41FA5}">
                      <a16:colId xmlns:a16="http://schemas.microsoft.com/office/drawing/2014/main" val="218302070"/>
                    </a:ext>
                  </a:extLst>
                </a:gridCol>
                <a:gridCol w="939800">
                  <a:extLst>
                    <a:ext uri="{9D8B030D-6E8A-4147-A177-3AD203B41FA5}">
                      <a16:colId xmlns:a16="http://schemas.microsoft.com/office/drawing/2014/main" val="72826203"/>
                    </a:ext>
                  </a:extLst>
                </a:gridCol>
                <a:gridCol w="622300">
                  <a:extLst>
                    <a:ext uri="{9D8B030D-6E8A-4147-A177-3AD203B41FA5}">
                      <a16:colId xmlns:a16="http://schemas.microsoft.com/office/drawing/2014/main" val="3253684736"/>
                    </a:ext>
                  </a:extLst>
                </a:gridCol>
                <a:gridCol w="1651000">
                  <a:extLst>
                    <a:ext uri="{9D8B030D-6E8A-4147-A177-3AD203B41FA5}">
                      <a16:colId xmlns:a16="http://schemas.microsoft.com/office/drawing/2014/main" val="1157669371"/>
                    </a:ext>
                  </a:extLst>
                </a:gridCol>
                <a:gridCol w="406400">
                  <a:extLst>
                    <a:ext uri="{9D8B030D-6E8A-4147-A177-3AD203B41FA5}">
                      <a16:colId xmlns:a16="http://schemas.microsoft.com/office/drawing/2014/main" val="3473074422"/>
                    </a:ext>
                  </a:extLst>
                </a:gridCol>
              </a:tblGrid>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r" fontAlgn="b"/>
                      <a:r>
                        <a:rPr lang="en-US" sz="1100" u="none" strike="noStrike">
                          <a:effectLst/>
                        </a:rPr>
                        <a:t>ind 8</a:t>
                      </a:r>
                      <a:endParaRPr lang="en-US" sz="11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07724500"/>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Yr</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42896983"/>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41.0%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41.00%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6280363"/>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2021</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40.4%</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40.44%</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51820669"/>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2022</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39.5%</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14418735"/>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2023</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#DIV/0!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26964198"/>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2024</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#DIV/0!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391187"/>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702411"/>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63455961"/>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244746"/>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27994845"/>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76962706"/>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8411931"/>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1166957"/>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82475752"/>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6281575"/>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8935755"/>
                  </a:ext>
                </a:extLst>
              </a:tr>
              <a:tr h="67437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2071667"/>
                  </a:ext>
                </a:extLst>
              </a:tr>
            </a:tbl>
          </a:graphicData>
        </a:graphic>
      </p:graphicFrame>
      <p:graphicFrame>
        <p:nvGraphicFramePr>
          <p:cNvPr id="9" name="Chart 8">
            <a:extLst>
              <a:ext uri="{FF2B5EF4-FFF2-40B4-BE49-F238E27FC236}">
                <a16:creationId xmlns:a16="http://schemas.microsoft.com/office/drawing/2014/main" id="{BB5536C5-48F6-EF76-C026-3000C81C522E}"/>
              </a:ext>
            </a:extLst>
          </p:cNvPr>
          <p:cNvGraphicFramePr>
            <a:graphicFrameLocks/>
          </p:cNvGraphicFramePr>
          <p:nvPr/>
        </p:nvGraphicFramePr>
        <p:xfrm>
          <a:off x="4213225" y="11385550"/>
          <a:ext cx="4298950" cy="39544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Table 9">
            <a:extLst>
              <a:ext uri="{FF2B5EF4-FFF2-40B4-BE49-F238E27FC236}">
                <a16:creationId xmlns:a16="http://schemas.microsoft.com/office/drawing/2014/main" id="{EBF07445-F37A-3AD1-516B-7338B7142F30}"/>
              </a:ext>
            </a:extLst>
          </p:cNvPr>
          <p:cNvGraphicFramePr>
            <a:graphicFrameLocks noGrp="1"/>
          </p:cNvGraphicFramePr>
          <p:nvPr/>
        </p:nvGraphicFramePr>
        <p:xfrm>
          <a:off x="3657600" y="-8480425"/>
          <a:ext cx="4876800" cy="4074795"/>
        </p:xfrm>
        <a:graphic>
          <a:graphicData uri="http://schemas.openxmlformats.org/drawingml/2006/table">
            <a:tbl>
              <a:tblPr>
                <a:tableStyleId>{5C22544A-7EE6-4342-B048-85BDC9FD1C3A}</a:tableStyleId>
              </a:tblPr>
              <a:tblGrid>
                <a:gridCol w="622300">
                  <a:extLst>
                    <a:ext uri="{9D8B030D-6E8A-4147-A177-3AD203B41FA5}">
                      <a16:colId xmlns:a16="http://schemas.microsoft.com/office/drawing/2014/main" val="2110554791"/>
                    </a:ext>
                  </a:extLst>
                </a:gridCol>
                <a:gridCol w="635000">
                  <a:extLst>
                    <a:ext uri="{9D8B030D-6E8A-4147-A177-3AD203B41FA5}">
                      <a16:colId xmlns:a16="http://schemas.microsoft.com/office/drawing/2014/main" val="2083856637"/>
                    </a:ext>
                  </a:extLst>
                </a:gridCol>
                <a:gridCol w="939800">
                  <a:extLst>
                    <a:ext uri="{9D8B030D-6E8A-4147-A177-3AD203B41FA5}">
                      <a16:colId xmlns:a16="http://schemas.microsoft.com/office/drawing/2014/main" val="2801627366"/>
                    </a:ext>
                  </a:extLst>
                </a:gridCol>
                <a:gridCol w="622300">
                  <a:extLst>
                    <a:ext uri="{9D8B030D-6E8A-4147-A177-3AD203B41FA5}">
                      <a16:colId xmlns:a16="http://schemas.microsoft.com/office/drawing/2014/main" val="2306084607"/>
                    </a:ext>
                  </a:extLst>
                </a:gridCol>
                <a:gridCol w="1651000">
                  <a:extLst>
                    <a:ext uri="{9D8B030D-6E8A-4147-A177-3AD203B41FA5}">
                      <a16:colId xmlns:a16="http://schemas.microsoft.com/office/drawing/2014/main" val="2995665237"/>
                    </a:ext>
                  </a:extLst>
                </a:gridCol>
                <a:gridCol w="406400">
                  <a:extLst>
                    <a:ext uri="{9D8B030D-6E8A-4147-A177-3AD203B41FA5}">
                      <a16:colId xmlns:a16="http://schemas.microsoft.com/office/drawing/2014/main" val="2511279995"/>
                    </a:ext>
                  </a:extLst>
                </a:gridCol>
              </a:tblGrid>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tc>
                <a:tc>
                  <a:txBody>
                    <a:bodyPr/>
                    <a:lstStyle/>
                    <a:p>
                      <a:pPr algn="r" fontAlgn="b"/>
                      <a:r>
                        <a:rPr lang="en-US" sz="1100" u="none" strike="noStrike">
                          <a:effectLst/>
                        </a:rPr>
                        <a:t>ind 8</a:t>
                      </a:r>
                      <a:endParaRPr lang="en-US" sz="11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72673339"/>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Yr</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7759500"/>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41.0%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41.00%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66595504"/>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2021</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40.4%</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40.44%</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02310904"/>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2022</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39.5%</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45299951"/>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2023</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#DIV/0!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36785907"/>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2024</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#DIV/0!</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8054141"/>
                  </a:ext>
                </a:extLst>
              </a:tr>
              <a:tr h="200025">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8732620"/>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79307549"/>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6078754"/>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05047859"/>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41558485"/>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86365385"/>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27259171"/>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11231099"/>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1136571"/>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22218494"/>
                  </a:ext>
                </a:extLst>
              </a:tr>
              <a:tr h="67437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6986738"/>
                  </a:ext>
                </a:extLst>
              </a:tr>
            </a:tbl>
          </a:graphicData>
        </a:graphic>
      </p:graphicFrame>
      <p:graphicFrame>
        <p:nvGraphicFramePr>
          <p:cNvPr id="11" name="Chart 10">
            <a:extLst>
              <a:ext uri="{FF2B5EF4-FFF2-40B4-BE49-F238E27FC236}">
                <a16:creationId xmlns:a16="http://schemas.microsoft.com/office/drawing/2014/main" id="{BB5536C5-48F6-EF76-C026-3000C81C522E}"/>
              </a:ext>
            </a:extLst>
          </p:cNvPr>
          <p:cNvGraphicFramePr>
            <a:graphicFrameLocks/>
          </p:cNvGraphicFramePr>
          <p:nvPr/>
        </p:nvGraphicFramePr>
        <p:xfrm>
          <a:off x="4213225" y="11385550"/>
          <a:ext cx="4298950" cy="3954463"/>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027229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989BB-C672-9E17-E320-374755ECB453}"/>
              </a:ext>
            </a:extLst>
          </p:cNvPr>
          <p:cNvSpPr>
            <a:spLocks noGrp="1"/>
          </p:cNvSpPr>
          <p:nvPr>
            <p:ph type="title"/>
          </p:nvPr>
        </p:nvSpPr>
        <p:spPr>
          <a:xfrm>
            <a:off x="648931" y="629266"/>
            <a:ext cx="4166510" cy="1622321"/>
          </a:xfrm>
        </p:spPr>
        <p:txBody>
          <a:bodyPr>
            <a:normAutofit/>
          </a:bodyPr>
          <a:lstStyle/>
          <a:p>
            <a:r>
              <a:rPr lang="en-US">
                <a:solidFill>
                  <a:srgbClr val="EBEBEB"/>
                </a:solidFill>
                <a:latin typeface="Patrick Hand" panose="00000500000000000000" pitchFamily="2" charset="0"/>
              </a:rPr>
              <a:t>Health Insurance  </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6" name="Picture 5">
            <a:extLst>
              <a:ext uri="{FF2B5EF4-FFF2-40B4-BE49-F238E27FC236}">
                <a16:creationId xmlns:a16="http://schemas.microsoft.com/office/drawing/2014/main" id="{435C0577-BF8A-7730-BAE3-FA8246BC71A6}"/>
              </a:ext>
            </a:extLst>
          </p:cNvPr>
          <p:cNvPicPr>
            <a:picLocks noChangeAspect="1"/>
          </p:cNvPicPr>
          <p:nvPr/>
        </p:nvPicPr>
        <p:blipFill>
          <a:blip r:embed="rId2"/>
          <a:stretch>
            <a:fillRect/>
          </a:stretch>
        </p:blipFill>
        <p:spPr>
          <a:xfrm>
            <a:off x="6093992" y="1497621"/>
            <a:ext cx="5449889" cy="3862754"/>
          </a:xfrm>
          <a:prstGeom prst="rect">
            <a:avLst/>
          </a:prstGeom>
          <a:effectLst/>
        </p:spPr>
      </p:pic>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2628ADC-E305-3F9E-4675-27776FD6CD53}"/>
              </a:ext>
            </a:extLst>
          </p:cNvPr>
          <p:cNvSpPr>
            <a:spLocks noGrp="1"/>
          </p:cNvSpPr>
          <p:nvPr>
            <p:ph type="sldNum" sz="quarter" idx="12"/>
          </p:nvPr>
        </p:nvSpPr>
        <p:spPr>
          <a:xfrm>
            <a:off x="10352540" y="295729"/>
            <a:ext cx="838199" cy="767687"/>
          </a:xfrm>
        </p:spPr>
        <p:txBody>
          <a:bodyPr>
            <a:normAutofit/>
          </a:bodyPr>
          <a:lstStyle/>
          <a:p>
            <a:pPr>
              <a:spcAft>
                <a:spcPts val="600"/>
              </a:spcAft>
            </a:pPr>
            <a:fld id="{9A7807E9-9549-477B-AD48-A62D798F6328}" type="slidenum">
              <a:rPr lang="en-US">
                <a:solidFill>
                  <a:srgbClr val="FFFFFF"/>
                </a:solidFill>
              </a:rPr>
              <a:pPr>
                <a:spcAft>
                  <a:spcPts val="600"/>
                </a:spcAft>
              </a:pPr>
              <a:t>13</a:t>
            </a:fld>
            <a:endParaRPr lang="en-US">
              <a:solidFill>
                <a:srgbClr val="FFFFFF"/>
              </a:solidFill>
            </a:endParaRPr>
          </a:p>
        </p:txBody>
      </p:sp>
      <p:sp>
        <p:nvSpPr>
          <p:cNvPr id="3" name="Content Placeholder 2">
            <a:extLst>
              <a:ext uri="{FF2B5EF4-FFF2-40B4-BE49-F238E27FC236}">
                <a16:creationId xmlns:a16="http://schemas.microsoft.com/office/drawing/2014/main" id="{1E9CF1DA-1998-220B-21C1-69EEDBB80ACD}"/>
              </a:ext>
            </a:extLst>
          </p:cNvPr>
          <p:cNvSpPr>
            <a:spLocks noGrp="1"/>
          </p:cNvSpPr>
          <p:nvPr>
            <p:ph idx="1"/>
          </p:nvPr>
        </p:nvSpPr>
        <p:spPr>
          <a:xfrm>
            <a:off x="648931" y="2438400"/>
            <a:ext cx="4166509" cy="3785419"/>
          </a:xfrm>
        </p:spPr>
        <p:txBody>
          <a:bodyPr>
            <a:normAutofit/>
          </a:bodyPr>
          <a:lstStyle/>
          <a:p>
            <a:r>
              <a:rPr lang="en-US" dirty="0">
                <a:solidFill>
                  <a:srgbClr val="EBEBEB"/>
                </a:solidFill>
              </a:rPr>
              <a:t>Health Insurance – Aug. 2024	</a:t>
            </a:r>
          </a:p>
          <a:p>
            <a:pPr lvl="1"/>
            <a:r>
              <a:rPr lang="en-US" dirty="0">
                <a:solidFill>
                  <a:srgbClr val="EBEBEB"/>
                </a:solidFill>
              </a:rPr>
              <a:t>Subscribers </a:t>
            </a:r>
          </a:p>
          <a:p>
            <a:pPr lvl="2"/>
            <a:r>
              <a:rPr lang="en-US" dirty="0">
                <a:solidFill>
                  <a:srgbClr val="EBEBEB"/>
                </a:solidFill>
              </a:rPr>
              <a:t>CDPHP 279 </a:t>
            </a:r>
            <a:r>
              <a:rPr lang="en-US" dirty="0">
                <a:solidFill>
                  <a:srgbClr val="EBEBEB"/>
                </a:solidFill>
                <a:latin typeface="Patrick Hand" panose="00000500000000000000" pitchFamily="2" charset="0"/>
              </a:rPr>
              <a:t>Employees</a:t>
            </a:r>
            <a:r>
              <a:rPr lang="en-US" dirty="0">
                <a:solidFill>
                  <a:srgbClr val="EBEBEB"/>
                </a:solidFill>
              </a:rPr>
              <a:t>, 18 Retirees</a:t>
            </a:r>
          </a:p>
          <a:p>
            <a:pPr lvl="2"/>
            <a:r>
              <a:rPr lang="en-US" dirty="0">
                <a:solidFill>
                  <a:srgbClr val="EBEBEB"/>
                </a:solidFill>
              </a:rPr>
              <a:t>NYSHIP 27 Employees, 235 Retirees and 11 Surviving Spouses </a:t>
            </a:r>
          </a:p>
        </p:txBody>
      </p:sp>
    </p:spTree>
    <p:extLst>
      <p:ext uri="{BB962C8B-B14F-4D97-AF65-F5344CB8AC3E}">
        <p14:creationId xmlns:p14="http://schemas.microsoft.com/office/powerpoint/2010/main" val="344366204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8930" y="629267"/>
            <a:ext cx="9252154" cy="1016654"/>
          </a:xfrm>
        </p:spPr>
        <p:txBody>
          <a:bodyPr>
            <a:normAutofit/>
          </a:bodyPr>
          <a:lstStyle/>
          <a:p>
            <a:r>
              <a:rPr lang="en-US" dirty="0">
                <a:solidFill>
                  <a:srgbClr val="EBEBEB"/>
                </a:solidFill>
                <a:latin typeface="Patrick Hand" panose="00000500000000000000" pitchFamily="2" charset="0"/>
              </a:rPr>
              <a:t>2024 Fund Expenditure  Comparison</a:t>
            </a:r>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useBgFill="1">
        <p:nvSpPr>
          <p:cNvPr id="37" name="Freeform: Shape 3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5" name="Picture 4">
            <a:extLst>
              <a:ext uri="{FF2B5EF4-FFF2-40B4-BE49-F238E27FC236}">
                <a16:creationId xmlns:a16="http://schemas.microsoft.com/office/drawing/2014/main" id="{76278A5D-EB37-3FFD-F9A8-491A591D216E}"/>
              </a:ext>
            </a:extLst>
          </p:cNvPr>
          <p:cNvPicPr>
            <a:picLocks noChangeAspect="1"/>
          </p:cNvPicPr>
          <p:nvPr/>
        </p:nvPicPr>
        <p:blipFill>
          <a:blip r:embed="rId2"/>
          <a:stretch>
            <a:fillRect/>
          </a:stretch>
        </p:blipFill>
        <p:spPr>
          <a:xfrm>
            <a:off x="748184" y="2548281"/>
            <a:ext cx="5262227" cy="3662018"/>
          </a:xfrm>
          <a:prstGeom prst="rect">
            <a:avLst/>
          </a:prstGeom>
          <a:effectLst/>
        </p:spPr>
      </p:pic>
      <p:sp>
        <p:nvSpPr>
          <p:cNvPr id="3" name="Content Placeholder 2">
            <a:extLst>
              <a:ext uri="{FF2B5EF4-FFF2-40B4-BE49-F238E27FC236}">
                <a16:creationId xmlns:a16="http://schemas.microsoft.com/office/drawing/2014/main" id="{372E1CC0-4567-4D1E-B432-33EC461F2E5A}"/>
              </a:ext>
            </a:extLst>
          </p:cNvPr>
          <p:cNvSpPr>
            <a:spLocks noGrp="1"/>
          </p:cNvSpPr>
          <p:nvPr>
            <p:ph idx="1"/>
          </p:nvPr>
        </p:nvSpPr>
        <p:spPr>
          <a:xfrm>
            <a:off x="6421089" y="2548281"/>
            <a:ext cx="5122606" cy="3658689"/>
          </a:xfrm>
        </p:spPr>
        <p:txBody>
          <a:bodyPr>
            <a:normAutofit/>
          </a:bodyPr>
          <a:lstStyle/>
          <a:p>
            <a:pPr>
              <a:buClr>
                <a:schemeClr val="tx2">
                  <a:lumMod val="60000"/>
                  <a:lumOff val="40000"/>
                </a:schemeClr>
              </a:buClr>
            </a:pPr>
            <a:r>
              <a:rPr lang="en-US" dirty="0">
                <a:latin typeface="Patrick Hand" panose="00000500000000000000" pitchFamily="2" charset="0"/>
              </a:rPr>
              <a:t>Expenditure in 2023 was $105 M Including debt servicing .</a:t>
            </a:r>
          </a:p>
          <a:p>
            <a:pPr>
              <a:buClr>
                <a:schemeClr val="tx2">
                  <a:lumMod val="60000"/>
                  <a:lumOff val="40000"/>
                </a:schemeClr>
              </a:buClr>
            </a:pPr>
            <a:r>
              <a:rPr lang="en-US" dirty="0">
                <a:latin typeface="Patrick Hand" panose="00000500000000000000" pitchFamily="2" charset="0"/>
              </a:rPr>
              <a:t>2024, total actual  exp (10/11/24) $90.75M</a:t>
            </a:r>
          </a:p>
          <a:p>
            <a:pPr lvl="1">
              <a:buClr>
                <a:schemeClr val="tx2">
                  <a:lumMod val="60000"/>
                  <a:lumOff val="40000"/>
                </a:schemeClr>
              </a:buClr>
            </a:pPr>
            <a:r>
              <a:rPr lang="en-US" dirty="0">
                <a:latin typeface="Patrick Hand" panose="00000500000000000000" pitchFamily="2" charset="0"/>
              </a:rPr>
              <a:t>Including $7.59M in BAN Principal payment </a:t>
            </a:r>
          </a:p>
          <a:p>
            <a:pPr>
              <a:buClr>
                <a:schemeClr val="tx2">
                  <a:lumMod val="60000"/>
                  <a:lumOff val="40000"/>
                </a:schemeClr>
              </a:buClr>
            </a:pPr>
            <a:r>
              <a:rPr lang="en-US" dirty="0">
                <a:latin typeface="Patrick Hand" panose="00000500000000000000" pitchFamily="2" charset="0"/>
              </a:rPr>
              <a:t>At the same period in 2023, actual exp was $70.6 M. a 17.72% increase year-on-year (excluding the BAN).</a:t>
            </a:r>
          </a:p>
          <a:p>
            <a:pPr>
              <a:buClr>
                <a:schemeClr val="tx2">
                  <a:lumMod val="60000"/>
                  <a:lumOff val="40000"/>
                </a:schemeClr>
              </a:buClr>
            </a:pPr>
            <a:r>
              <a:rPr lang="en-US" dirty="0">
                <a:latin typeface="Patrick Hand" panose="00000500000000000000" pitchFamily="2" charset="0"/>
              </a:rPr>
              <a:t>Same level of expenditure was reflected in 2023 as 2022.</a:t>
            </a:r>
          </a:p>
          <a:p>
            <a:pPr>
              <a:buClr>
                <a:schemeClr val="tx2">
                  <a:lumMod val="60000"/>
                  <a:lumOff val="40000"/>
                </a:schemeClr>
              </a:buClr>
            </a:pPr>
            <a:endParaRPr lang="en-US" dirty="0">
              <a:latin typeface="Patrick Hand" panose="00000500000000000000" pitchFamily="2" charset="0"/>
            </a:endParaRPr>
          </a:p>
          <a:p>
            <a:pPr marL="0" indent="0">
              <a:buClr>
                <a:schemeClr val="tx2">
                  <a:lumMod val="60000"/>
                  <a:lumOff val="40000"/>
                </a:schemeClr>
              </a:buClr>
              <a:buNone/>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p:txBody>
      </p:sp>
    </p:spTree>
    <p:extLst>
      <p:ext uri="{BB962C8B-B14F-4D97-AF65-F5344CB8AC3E}">
        <p14:creationId xmlns:p14="http://schemas.microsoft.com/office/powerpoint/2010/main" val="287169364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8930" y="629267"/>
            <a:ext cx="9252154" cy="1016654"/>
          </a:xfrm>
        </p:spPr>
        <p:txBody>
          <a:bodyPr>
            <a:normAutofit/>
          </a:bodyPr>
          <a:lstStyle/>
          <a:p>
            <a:pPr algn="ctr">
              <a:lnSpc>
                <a:spcPct val="90000"/>
              </a:lnSpc>
            </a:pPr>
            <a:r>
              <a:rPr lang="en-US" sz="3300" dirty="0">
                <a:solidFill>
                  <a:srgbClr val="EBEBEB"/>
                </a:solidFill>
                <a:latin typeface="Patrick Hand" panose="00000500000000000000" pitchFamily="2" charset="0"/>
              </a:rPr>
              <a:t>Restoring Fiscal Stability Depends on A Full Economic Recovery</a:t>
            </a:r>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useBgFill="1">
        <p:nvSpPr>
          <p:cNvPr id="37" name="Freeform: Shape 36">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372E1CC0-4567-4D1E-B432-33EC461F2E5A}"/>
              </a:ext>
            </a:extLst>
          </p:cNvPr>
          <p:cNvSpPr>
            <a:spLocks noGrp="1"/>
          </p:cNvSpPr>
          <p:nvPr>
            <p:ph idx="1"/>
          </p:nvPr>
        </p:nvSpPr>
        <p:spPr>
          <a:xfrm>
            <a:off x="143649" y="2523023"/>
            <a:ext cx="5008113" cy="4142402"/>
          </a:xfrm>
        </p:spPr>
        <p:txBody>
          <a:bodyPr>
            <a:noAutofit/>
          </a:bodyPr>
          <a:lstStyle/>
          <a:p>
            <a:pPr>
              <a:lnSpc>
                <a:spcPct val="90000"/>
              </a:lnSpc>
              <a:buClr>
                <a:schemeClr val="tx2">
                  <a:lumMod val="60000"/>
                  <a:lumOff val="40000"/>
                </a:schemeClr>
              </a:buClr>
            </a:pPr>
            <a:r>
              <a:rPr lang="en-US" sz="1600" dirty="0">
                <a:latin typeface="Patrick Hand" panose="00000500000000000000" pitchFamily="2" charset="0"/>
              </a:rPr>
              <a:t>Schoharie County has a solid fiscal score, but the future of the county’s fiscal position is susceptible to environmental factors</a:t>
            </a:r>
          </a:p>
          <a:p>
            <a:pPr>
              <a:lnSpc>
                <a:spcPct val="90000"/>
              </a:lnSpc>
              <a:buClr>
                <a:schemeClr val="tx2">
                  <a:lumMod val="60000"/>
                  <a:lumOff val="40000"/>
                </a:schemeClr>
              </a:buClr>
            </a:pPr>
            <a:r>
              <a:rPr lang="en-US" sz="1600" dirty="0">
                <a:latin typeface="Patrick Hand" panose="00000500000000000000" pitchFamily="2" charset="0"/>
              </a:rPr>
              <a:t>Population Loss &amp; Reliance on State/Federal Aid destabilizes Schoharie County Finances relative to other NYS counties</a:t>
            </a:r>
          </a:p>
          <a:p>
            <a:pPr>
              <a:lnSpc>
                <a:spcPct val="90000"/>
              </a:lnSpc>
              <a:buClr>
                <a:schemeClr val="tx2">
                  <a:lumMod val="60000"/>
                  <a:lumOff val="40000"/>
                </a:schemeClr>
              </a:buClr>
            </a:pPr>
            <a:r>
              <a:rPr lang="en-US" sz="1600" dirty="0">
                <a:latin typeface="Patrick Hand" panose="00000500000000000000" pitchFamily="2" charset="0"/>
              </a:rPr>
              <a:t>Revenues are vulnerable to decisions made by state and federal entities</a:t>
            </a:r>
          </a:p>
          <a:p>
            <a:pPr>
              <a:lnSpc>
                <a:spcPct val="90000"/>
              </a:lnSpc>
              <a:buClr>
                <a:schemeClr val="tx2">
                  <a:lumMod val="60000"/>
                  <a:lumOff val="40000"/>
                </a:schemeClr>
              </a:buClr>
            </a:pPr>
            <a:r>
              <a:rPr lang="en-US" sz="1600" dirty="0">
                <a:latin typeface="Patrick Hand" panose="00000500000000000000" pitchFamily="2" charset="0"/>
              </a:rPr>
              <a:t>In comparison with the state, Mohawk Valley and small upstate counties, we have highest unemployment rate, and we depend on state and federal aid more than others.</a:t>
            </a:r>
          </a:p>
          <a:p>
            <a:pPr>
              <a:lnSpc>
                <a:spcPct val="90000"/>
              </a:lnSpc>
              <a:buClr>
                <a:schemeClr val="tx2">
                  <a:lumMod val="60000"/>
                  <a:lumOff val="40000"/>
                </a:schemeClr>
              </a:buClr>
            </a:pPr>
            <a:r>
              <a:rPr lang="en-US" sz="1600" dirty="0">
                <a:latin typeface="Patrick Hand" panose="00000500000000000000" pitchFamily="2" charset="0"/>
              </a:rPr>
              <a:t>These factors have not changed for many years, focus and investment in economic &amp; community development will enhance the county positions in years to come.</a:t>
            </a:r>
          </a:p>
        </p:txBody>
      </p:sp>
      <p:sp>
        <p:nvSpPr>
          <p:cNvPr id="5" name="TextBox 4">
            <a:extLst>
              <a:ext uri="{FF2B5EF4-FFF2-40B4-BE49-F238E27FC236}">
                <a16:creationId xmlns:a16="http://schemas.microsoft.com/office/drawing/2014/main" id="{09CE5535-BEDC-4B15-AF71-121B3D524B1A}"/>
              </a:ext>
            </a:extLst>
          </p:cNvPr>
          <p:cNvSpPr txBox="1"/>
          <p:nvPr/>
        </p:nvSpPr>
        <p:spPr>
          <a:xfrm>
            <a:off x="8017255" y="6601721"/>
            <a:ext cx="3961511" cy="215444"/>
          </a:xfrm>
          <a:prstGeom prst="rect">
            <a:avLst/>
          </a:prstGeom>
          <a:noFill/>
        </p:spPr>
        <p:txBody>
          <a:bodyPr wrap="square" rtlCol="0">
            <a:spAutoFit/>
          </a:bodyPr>
          <a:lstStyle/>
          <a:p>
            <a:r>
              <a:rPr lang="en-US" sz="800" dirty="0"/>
              <a:t>Source: NYS Comptroller Fiscal Stress Report</a:t>
            </a:r>
          </a:p>
        </p:txBody>
      </p:sp>
      <p:graphicFrame>
        <p:nvGraphicFramePr>
          <p:cNvPr id="6" name="Table 5">
            <a:extLst>
              <a:ext uri="{FF2B5EF4-FFF2-40B4-BE49-F238E27FC236}">
                <a16:creationId xmlns:a16="http://schemas.microsoft.com/office/drawing/2014/main" id="{500CC921-EB08-6519-2E15-28230AA6C1F0}"/>
              </a:ext>
            </a:extLst>
          </p:cNvPr>
          <p:cNvGraphicFramePr>
            <a:graphicFrameLocks noGrp="1"/>
          </p:cNvGraphicFramePr>
          <p:nvPr/>
        </p:nvGraphicFramePr>
        <p:xfrm>
          <a:off x="2544763" y="-8553450"/>
          <a:ext cx="4231621" cy="4696834"/>
        </p:xfrm>
        <a:graphic>
          <a:graphicData uri="http://schemas.openxmlformats.org/drawingml/2006/table">
            <a:tbl>
              <a:tblPr>
                <a:tableStyleId>{5C22544A-7EE6-4342-B048-85BDC9FD1C3A}</a:tableStyleId>
              </a:tblPr>
              <a:tblGrid>
                <a:gridCol w="740608">
                  <a:extLst>
                    <a:ext uri="{9D8B030D-6E8A-4147-A177-3AD203B41FA5}">
                      <a16:colId xmlns:a16="http://schemas.microsoft.com/office/drawing/2014/main" val="1982555891"/>
                    </a:ext>
                  </a:extLst>
                </a:gridCol>
                <a:gridCol w="740608">
                  <a:extLst>
                    <a:ext uri="{9D8B030D-6E8A-4147-A177-3AD203B41FA5}">
                      <a16:colId xmlns:a16="http://schemas.microsoft.com/office/drawing/2014/main" val="2374756711"/>
                    </a:ext>
                  </a:extLst>
                </a:gridCol>
                <a:gridCol w="286687">
                  <a:extLst>
                    <a:ext uri="{9D8B030D-6E8A-4147-A177-3AD203B41FA5}">
                      <a16:colId xmlns:a16="http://schemas.microsoft.com/office/drawing/2014/main" val="3386593820"/>
                    </a:ext>
                  </a:extLst>
                </a:gridCol>
                <a:gridCol w="851102">
                  <a:extLst>
                    <a:ext uri="{9D8B030D-6E8A-4147-A177-3AD203B41FA5}">
                      <a16:colId xmlns:a16="http://schemas.microsoft.com/office/drawing/2014/main" val="1259818804"/>
                    </a:ext>
                  </a:extLst>
                </a:gridCol>
                <a:gridCol w="633101">
                  <a:extLst>
                    <a:ext uri="{9D8B030D-6E8A-4147-A177-3AD203B41FA5}">
                      <a16:colId xmlns:a16="http://schemas.microsoft.com/office/drawing/2014/main" val="2289435728"/>
                    </a:ext>
                  </a:extLst>
                </a:gridCol>
                <a:gridCol w="979515">
                  <a:extLst>
                    <a:ext uri="{9D8B030D-6E8A-4147-A177-3AD203B41FA5}">
                      <a16:colId xmlns:a16="http://schemas.microsoft.com/office/drawing/2014/main" val="2313069090"/>
                    </a:ext>
                  </a:extLst>
                </a:gridCol>
              </a:tblGrid>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139500378"/>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671402737"/>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name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amt</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799503551"/>
                  </a:ext>
                </a:extLst>
              </a:tr>
              <a:tr h="31557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County of Schoharie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33.3</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510731846"/>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All Counties</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16.2</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67535886"/>
                  </a:ext>
                </a:extLst>
              </a:tr>
              <a:tr h="4733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Mohawk Valley Counties</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21.7</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522273776"/>
                  </a:ext>
                </a:extLst>
              </a:tr>
              <a:tr h="4733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Small Upstate Counties</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19.3</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493010208"/>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32387141"/>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none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986569033"/>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219238255"/>
                  </a:ext>
                </a:extLst>
              </a:tr>
              <a:tr h="286890">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No Designation</a:t>
                      </a:r>
                      <a:endParaRPr lang="en-US" sz="900" b="0" i="0" u="none" strike="noStrike">
                        <a:solidFill>
                          <a:srgbClr val="E7E6E6"/>
                        </a:solidFill>
                        <a:effectLst/>
                        <a:latin typeface="Arial" panose="020B0604020202020204" pitchFamily="34" charset="0"/>
                      </a:endParaRPr>
                    </a:p>
                  </a:txBody>
                  <a:tcPr marL="0" marR="0" marT="0" marB="0" anchor="b"/>
                </a:tc>
                <a:tc>
                  <a:txBody>
                    <a:bodyPr/>
                    <a:lstStyle/>
                    <a:p>
                      <a:pPr algn="r" fontAlgn="b"/>
                      <a:r>
                        <a:rPr lang="en-US" sz="900" u="none" strike="noStrike">
                          <a:effectLst/>
                        </a:rPr>
                        <a:t>30.0</a:t>
                      </a:r>
                      <a:endParaRPr lang="en-US" sz="900" b="0"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2722497745"/>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Susceptible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10.0</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114229100"/>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Moderate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10.0</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2507641712"/>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Significant</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50.0</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305762053"/>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740311239"/>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150892828"/>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D0CECE"/>
                        </a:solidFill>
                        <a:effectLst/>
                        <a:latin typeface="Calibri" panose="020F0502020204030204" pitchFamily="34" charset="0"/>
                      </a:endParaRPr>
                    </a:p>
                  </a:txBody>
                  <a:tcPr marL="0" marR="0" marT="0" marB="0" anchor="b"/>
                </a:tc>
                <a:extLst>
                  <a:ext uri="{0D108BD9-81ED-4DB2-BD59-A6C34878D82A}">
                    <a16:rowId xmlns:a16="http://schemas.microsoft.com/office/drawing/2014/main" val="2515322058"/>
                  </a:ext>
                </a:extLst>
              </a:tr>
              <a:tr h="31557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000" u="none" strike="noStrike">
                          <a:effectLst/>
                        </a:rPr>
                        <a:t>Peer Group Size*: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80688" marR="0" marT="0" marB="0" anchor="ctr"/>
                </a:tc>
                <a:tc>
                  <a:txBody>
                    <a:bodyPr/>
                    <a:lstStyle/>
                    <a:p>
                      <a:pPr algn="l"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322751" marR="0" marT="0" marB="0" anchor="ctr"/>
                </a:tc>
                <a:extLst>
                  <a:ext uri="{0D108BD9-81ED-4DB2-BD59-A6C34878D82A}">
                    <a16:rowId xmlns:a16="http://schemas.microsoft.com/office/drawing/2014/main" val="1209022724"/>
                  </a:ext>
                </a:extLst>
              </a:tr>
            </a:tbl>
          </a:graphicData>
        </a:graphic>
      </p:graphicFrame>
      <p:graphicFrame>
        <p:nvGraphicFramePr>
          <p:cNvPr id="7" name="Chart 6">
            <a:extLst>
              <a:ext uri="{FF2B5EF4-FFF2-40B4-BE49-F238E27FC236}">
                <a16:creationId xmlns:a16="http://schemas.microsoft.com/office/drawing/2014/main" id="{C6134FCC-8251-EB59-5233-D7FD0783D3F0}"/>
              </a:ext>
            </a:extLst>
          </p:cNvPr>
          <p:cNvGraphicFramePr>
            <a:graphicFrameLocks/>
          </p:cNvGraphicFramePr>
          <p:nvPr/>
        </p:nvGraphicFramePr>
        <p:xfrm>
          <a:off x="5448300" y="12180888"/>
          <a:ext cx="4198938" cy="32305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EFA8A5E9-6A81-FF39-7076-B42AA54923F6}"/>
              </a:ext>
            </a:extLst>
          </p:cNvPr>
          <p:cNvGraphicFramePr>
            <a:graphicFrameLocks noGrp="1"/>
          </p:cNvGraphicFramePr>
          <p:nvPr/>
        </p:nvGraphicFramePr>
        <p:xfrm>
          <a:off x="2544763" y="-8553450"/>
          <a:ext cx="4231621" cy="4696834"/>
        </p:xfrm>
        <a:graphic>
          <a:graphicData uri="http://schemas.openxmlformats.org/drawingml/2006/table">
            <a:tbl>
              <a:tblPr>
                <a:tableStyleId>{5C22544A-7EE6-4342-B048-85BDC9FD1C3A}</a:tableStyleId>
              </a:tblPr>
              <a:tblGrid>
                <a:gridCol w="740608">
                  <a:extLst>
                    <a:ext uri="{9D8B030D-6E8A-4147-A177-3AD203B41FA5}">
                      <a16:colId xmlns:a16="http://schemas.microsoft.com/office/drawing/2014/main" val="918883258"/>
                    </a:ext>
                  </a:extLst>
                </a:gridCol>
                <a:gridCol w="740608">
                  <a:extLst>
                    <a:ext uri="{9D8B030D-6E8A-4147-A177-3AD203B41FA5}">
                      <a16:colId xmlns:a16="http://schemas.microsoft.com/office/drawing/2014/main" val="1619175758"/>
                    </a:ext>
                  </a:extLst>
                </a:gridCol>
                <a:gridCol w="286687">
                  <a:extLst>
                    <a:ext uri="{9D8B030D-6E8A-4147-A177-3AD203B41FA5}">
                      <a16:colId xmlns:a16="http://schemas.microsoft.com/office/drawing/2014/main" val="3141950085"/>
                    </a:ext>
                  </a:extLst>
                </a:gridCol>
                <a:gridCol w="851102">
                  <a:extLst>
                    <a:ext uri="{9D8B030D-6E8A-4147-A177-3AD203B41FA5}">
                      <a16:colId xmlns:a16="http://schemas.microsoft.com/office/drawing/2014/main" val="3149878785"/>
                    </a:ext>
                  </a:extLst>
                </a:gridCol>
                <a:gridCol w="633101">
                  <a:extLst>
                    <a:ext uri="{9D8B030D-6E8A-4147-A177-3AD203B41FA5}">
                      <a16:colId xmlns:a16="http://schemas.microsoft.com/office/drawing/2014/main" val="308487033"/>
                    </a:ext>
                  </a:extLst>
                </a:gridCol>
                <a:gridCol w="979515">
                  <a:extLst>
                    <a:ext uri="{9D8B030D-6E8A-4147-A177-3AD203B41FA5}">
                      <a16:colId xmlns:a16="http://schemas.microsoft.com/office/drawing/2014/main" val="3276815991"/>
                    </a:ext>
                  </a:extLst>
                </a:gridCol>
              </a:tblGrid>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779882229"/>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2034957618"/>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r" fontAlgn="b"/>
                      <a:r>
                        <a:rPr lang="en-US" sz="1000" u="none" strike="noStrike">
                          <a:effectLst/>
                        </a:rPr>
                        <a:t>name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amt</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75337297"/>
                  </a:ext>
                </a:extLst>
              </a:tr>
              <a:tr h="31557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County of Schoharie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33.3</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2523619664"/>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All Counties</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16.2</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2763973343"/>
                  </a:ext>
                </a:extLst>
              </a:tr>
              <a:tr h="4733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Mohawk Valley Counties</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21.7</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075058907"/>
                  </a:ext>
                </a:extLst>
              </a:tr>
              <a:tr h="473368">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Small Upstate Counties</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19.3</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333702508"/>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944855862"/>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none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629220411"/>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740837307"/>
                  </a:ext>
                </a:extLst>
              </a:tr>
              <a:tr h="286890">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900" u="none" strike="noStrike">
                          <a:effectLst/>
                        </a:rPr>
                        <a:t>No Designation</a:t>
                      </a:r>
                      <a:endParaRPr lang="en-US" sz="900" b="0" i="0" u="none" strike="noStrike">
                        <a:solidFill>
                          <a:srgbClr val="E7E6E6"/>
                        </a:solidFill>
                        <a:effectLst/>
                        <a:latin typeface="Arial" panose="020B0604020202020204" pitchFamily="34" charset="0"/>
                      </a:endParaRPr>
                    </a:p>
                  </a:txBody>
                  <a:tcPr marL="0" marR="0" marT="0" marB="0" anchor="b"/>
                </a:tc>
                <a:tc>
                  <a:txBody>
                    <a:bodyPr/>
                    <a:lstStyle/>
                    <a:p>
                      <a:pPr algn="r" fontAlgn="b"/>
                      <a:r>
                        <a:rPr lang="en-US" sz="900" u="none" strike="noStrike">
                          <a:effectLst/>
                        </a:rPr>
                        <a:t>30.0</a:t>
                      </a:r>
                      <a:endParaRPr lang="en-US" sz="900" b="0" i="0" u="none" strike="noStrike">
                        <a:solidFill>
                          <a:srgbClr val="FFFFFF"/>
                        </a:solidFill>
                        <a:effectLst/>
                        <a:latin typeface="Arial" panose="020B0604020202020204" pitchFamily="34" charset="0"/>
                      </a:endParaRPr>
                    </a:p>
                  </a:txBody>
                  <a:tcPr marL="0" marR="0" marT="0" marB="0" anchor="b"/>
                </a:tc>
                <a:extLst>
                  <a:ext uri="{0D108BD9-81ED-4DB2-BD59-A6C34878D82A}">
                    <a16:rowId xmlns:a16="http://schemas.microsoft.com/office/drawing/2014/main" val="1329734326"/>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Susceptible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10.0</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1087072890"/>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Moderate</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10.0</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976945291"/>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Significant</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r" fontAlgn="b"/>
                      <a:r>
                        <a:rPr lang="en-US" sz="1000" u="none" strike="noStrike">
                          <a:effectLst/>
                        </a:rPr>
                        <a:t>50.0</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542229164"/>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E7E6E6"/>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4257085435"/>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Calibri" panose="020F0502020204030204" pitchFamily="34" charset="0"/>
                      </a:endParaRPr>
                    </a:p>
                  </a:txBody>
                  <a:tcPr marL="0" marR="0" marT="0" marB="0" anchor="b"/>
                </a:tc>
                <a:extLst>
                  <a:ext uri="{0D108BD9-81ED-4DB2-BD59-A6C34878D82A}">
                    <a16:rowId xmlns:a16="http://schemas.microsoft.com/office/drawing/2014/main" val="3672511764"/>
                  </a:ext>
                </a:extLst>
              </a:tr>
              <a:tr h="179306">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D0CECE"/>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D0CECE"/>
                        </a:solidFill>
                        <a:effectLst/>
                        <a:latin typeface="Calibri" panose="020F0502020204030204" pitchFamily="34" charset="0"/>
                      </a:endParaRPr>
                    </a:p>
                  </a:txBody>
                  <a:tcPr marL="0" marR="0" marT="0" marB="0" anchor="b"/>
                </a:tc>
                <a:extLst>
                  <a:ext uri="{0D108BD9-81ED-4DB2-BD59-A6C34878D82A}">
                    <a16:rowId xmlns:a16="http://schemas.microsoft.com/office/drawing/2014/main" val="2343886171"/>
                  </a:ext>
                </a:extLst>
              </a:tr>
              <a:tr h="315579">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000" u="none" strike="noStrike">
                          <a:effectLst/>
                        </a:rPr>
                        <a:t>Peer Group Size*: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FF0000"/>
                        </a:solidFill>
                        <a:effectLst/>
                        <a:latin typeface="Calibri" panose="020F0502020204030204" pitchFamily="34" charset="0"/>
                      </a:endParaRPr>
                    </a:p>
                  </a:txBody>
                  <a:tcPr marL="0" marR="0" marT="0" marB="0" anchor="b"/>
                </a:tc>
                <a:tc>
                  <a:txBody>
                    <a:bodyPr/>
                    <a:lstStyle/>
                    <a:p>
                      <a:pPr algn="l" fontAlgn="ctr"/>
                      <a:r>
                        <a:rPr lang="en-US" sz="1000" u="none" strike="noStrike">
                          <a:effectLst/>
                        </a:rPr>
                        <a:t>54</a:t>
                      </a:r>
                      <a:endParaRPr lang="en-US" sz="1000" b="0" i="0" u="none" strike="noStrike">
                        <a:solidFill>
                          <a:srgbClr val="000000"/>
                        </a:solidFill>
                        <a:effectLst/>
                        <a:latin typeface="Calibri" panose="020F0502020204030204" pitchFamily="34" charset="0"/>
                      </a:endParaRPr>
                    </a:p>
                  </a:txBody>
                  <a:tcPr marL="80688" marR="0" marT="0" marB="0" anchor="ctr"/>
                </a:tc>
                <a:tc>
                  <a:txBody>
                    <a:bodyPr/>
                    <a:lstStyle/>
                    <a:p>
                      <a:pPr algn="l"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322751" marR="0" marT="0" marB="0" anchor="ctr"/>
                </a:tc>
                <a:extLst>
                  <a:ext uri="{0D108BD9-81ED-4DB2-BD59-A6C34878D82A}">
                    <a16:rowId xmlns:a16="http://schemas.microsoft.com/office/drawing/2014/main" val="2077578650"/>
                  </a:ext>
                </a:extLst>
              </a:tr>
            </a:tbl>
          </a:graphicData>
        </a:graphic>
      </p:graphicFrame>
      <p:graphicFrame>
        <p:nvGraphicFramePr>
          <p:cNvPr id="9" name="Chart 8">
            <a:extLst>
              <a:ext uri="{FF2B5EF4-FFF2-40B4-BE49-F238E27FC236}">
                <a16:creationId xmlns:a16="http://schemas.microsoft.com/office/drawing/2014/main" id="{C6134FCC-8251-EB59-5233-D7FD0783D3F0}"/>
              </a:ext>
            </a:extLst>
          </p:cNvPr>
          <p:cNvGraphicFramePr>
            <a:graphicFrameLocks/>
          </p:cNvGraphicFramePr>
          <p:nvPr/>
        </p:nvGraphicFramePr>
        <p:xfrm>
          <a:off x="5448300" y="12180888"/>
          <a:ext cx="4198938" cy="3230562"/>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0B72E2D9-7249-1C51-8032-6FFC044266F6}"/>
              </a:ext>
            </a:extLst>
          </p:cNvPr>
          <p:cNvPicPr>
            <a:picLocks noChangeAspect="1"/>
          </p:cNvPicPr>
          <p:nvPr/>
        </p:nvPicPr>
        <p:blipFill>
          <a:blip r:embed="rId4"/>
          <a:stretch>
            <a:fillRect/>
          </a:stretch>
        </p:blipFill>
        <p:spPr>
          <a:xfrm>
            <a:off x="8563917" y="2219749"/>
            <a:ext cx="3628084" cy="4285859"/>
          </a:xfrm>
          <a:prstGeom prst="rect">
            <a:avLst/>
          </a:prstGeom>
        </p:spPr>
      </p:pic>
      <p:pic>
        <p:nvPicPr>
          <p:cNvPr id="17" name="Picture 16">
            <a:extLst>
              <a:ext uri="{FF2B5EF4-FFF2-40B4-BE49-F238E27FC236}">
                <a16:creationId xmlns:a16="http://schemas.microsoft.com/office/drawing/2014/main" id="{8AB718C6-F395-B2F0-2220-2E9810C39B62}"/>
              </a:ext>
            </a:extLst>
          </p:cNvPr>
          <p:cNvPicPr>
            <a:picLocks noChangeAspect="1"/>
          </p:cNvPicPr>
          <p:nvPr/>
        </p:nvPicPr>
        <p:blipFill>
          <a:blip r:embed="rId5"/>
          <a:stretch>
            <a:fillRect/>
          </a:stretch>
        </p:blipFill>
        <p:spPr>
          <a:xfrm>
            <a:off x="5090312" y="2291877"/>
            <a:ext cx="3731075" cy="4301420"/>
          </a:xfrm>
          <a:prstGeom prst="rect">
            <a:avLst/>
          </a:prstGeom>
        </p:spPr>
      </p:pic>
    </p:spTree>
    <p:extLst>
      <p:ext uri="{BB962C8B-B14F-4D97-AF65-F5344CB8AC3E}">
        <p14:creationId xmlns:p14="http://schemas.microsoft.com/office/powerpoint/2010/main" val="325234216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16</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821094" y="452718"/>
            <a:ext cx="9229740" cy="1400530"/>
          </a:xfrm>
        </p:spPr>
        <p:txBody>
          <a:bodyPr anchor="ctr">
            <a:normAutofit/>
          </a:bodyPr>
          <a:lstStyle/>
          <a:p>
            <a:r>
              <a:rPr lang="en-US" dirty="0">
                <a:solidFill>
                  <a:srgbClr val="FFFFFF"/>
                </a:solidFill>
                <a:latin typeface="Patrick Hand" panose="00000500000000000000" pitchFamily="2" charset="0"/>
              </a:rPr>
              <a:t>The Board Drives Economic Growth By Keeping the Levy Low</a:t>
            </a:r>
          </a:p>
        </p:txBody>
      </p:sp>
      <p:sp>
        <p:nvSpPr>
          <p:cNvPr id="3" name="Content Placeholder 2">
            <a:extLst>
              <a:ext uri="{FF2B5EF4-FFF2-40B4-BE49-F238E27FC236}">
                <a16:creationId xmlns:a16="http://schemas.microsoft.com/office/drawing/2014/main" id="{372E1CC0-4567-4D1E-B432-33EC461F2E5A}"/>
              </a:ext>
            </a:extLst>
          </p:cNvPr>
          <p:cNvSpPr>
            <a:spLocks noGrp="1"/>
          </p:cNvSpPr>
          <p:nvPr>
            <p:ph idx="1"/>
          </p:nvPr>
        </p:nvSpPr>
        <p:spPr>
          <a:xfrm>
            <a:off x="5719665" y="2370800"/>
            <a:ext cx="6250040" cy="4341411"/>
          </a:xfrm>
        </p:spPr>
        <p:txBody>
          <a:bodyPr>
            <a:noAutofit/>
          </a:bodyPr>
          <a:lstStyle/>
          <a:p>
            <a:pPr>
              <a:buClr>
                <a:schemeClr val="tx2">
                  <a:lumMod val="60000"/>
                  <a:lumOff val="40000"/>
                </a:schemeClr>
              </a:buClr>
            </a:pPr>
            <a:r>
              <a:rPr lang="en-US" b="1" u="sng" dirty="0">
                <a:latin typeface="Patrick Hand" panose="00000500000000000000" pitchFamily="2" charset="0"/>
              </a:rPr>
              <a:t>2014-2016</a:t>
            </a:r>
            <a:r>
              <a:rPr lang="en-US" dirty="0">
                <a:latin typeface="Patrick Hand" panose="00000500000000000000" pitchFamily="2" charset="0"/>
              </a:rPr>
              <a:t>: Average Levy Increased 3.54% while Average GDP Grew .58%</a:t>
            </a:r>
          </a:p>
          <a:p>
            <a:pPr>
              <a:buClr>
                <a:schemeClr val="tx2">
                  <a:lumMod val="60000"/>
                  <a:lumOff val="40000"/>
                </a:schemeClr>
              </a:buClr>
            </a:pPr>
            <a:r>
              <a:rPr lang="en-US" b="1" u="sng" dirty="0">
                <a:latin typeface="Patrick Hand" panose="00000500000000000000" pitchFamily="2" charset="0"/>
              </a:rPr>
              <a:t>2017-2020</a:t>
            </a:r>
            <a:r>
              <a:rPr lang="en-US" dirty="0">
                <a:latin typeface="Patrick Hand" panose="00000500000000000000" pitchFamily="2" charset="0"/>
              </a:rPr>
              <a:t>: Average Levy Increased 2.19% while GDP Grew 3.32%</a:t>
            </a:r>
          </a:p>
          <a:p>
            <a:pPr>
              <a:buClr>
                <a:schemeClr val="tx2">
                  <a:lumMod val="60000"/>
                  <a:lumOff val="40000"/>
                </a:schemeClr>
              </a:buClr>
            </a:pPr>
            <a:r>
              <a:rPr lang="en-US" dirty="0">
                <a:latin typeface="Patrick Hand" panose="00000500000000000000" pitchFamily="2" charset="0"/>
              </a:rPr>
              <a:t>The data shows that low levies return strong economic growth.</a:t>
            </a:r>
          </a:p>
          <a:p>
            <a:pPr>
              <a:buClr>
                <a:schemeClr val="tx2">
                  <a:lumMod val="60000"/>
                  <a:lumOff val="40000"/>
                </a:schemeClr>
              </a:buClr>
            </a:pPr>
            <a:r>
              <a:rPr lang="en-US" dirty="0">
                <a:latin typeface="Patrick Hand" panose="00000500000000000000" pitchFamily="2" charset="0"/>
              </a:rPr>
              <a:t>Real GDP rate for </a:t>
            </a:r>
            <a:r>
              <a:rPr lang="en-US" b="1" u="sng" dirty="0">
                <a:latin typeface="Patrick Hand" panose="00000500000000000000" pitchFamily="2" charset="0"/>
              </a:rPr>
              <a:t>2018-2019</a:t>
            </a:r>
            <a:r>
              <a:rPr lang="en-US" dirty="0">
                <a:latin typeface="Patrick Hand" panose="00000500000000000000" pitchFamily="2" charset="0"/>
              </a:rPr>
              <a:t> grew by 5.3%</a:t>
            </a:r>
          </a:p>
          <a:p>
            <a:pPr>
              <a:buClr>
                <a:schemeClr val="tx2">
                  <a:lumMod val="60000"/>
                  <a:lumOff val="40000"/>
                </a:schemeClr>
              </a:buClr>
            </a:pPr>
            <a:r>
              <a:rPr lang="en-US" dirty="0">
                <a:latin typeface="Patrick Hand" panose="00000500000000000000" pitchFamily="2" charset="0"/>
              </a:rPr>
              <a:t>2020 saw a decline of 11%. That reversed to a growth rate of 4.7% in 2022.</a:t>
            </a:r>
          </a:p>
          <a:p>
            <a:pPr>
              <a:buClr>
                <a:schemeClr val="tx2">
                  <a:lumMod val="60000"/>
                  <a:lumOff val="40000"/>
                </a:schemeClr>
              </a:buClr>
            </a:pPr>
            <a:r>
              <a:rPr lang="en-US" dirty="0">
                <a:latin typeface="Patrick Hand" panose="00000500000000000000" pitchFamily="2" charset="0"/>
              </a:rPr>
              <a:t>Schoharie County Economy will witness great resurgence with investment in Broadband.</a:t>
            </a:r>
          </a:p>
        </p:txBody>
      </p:sp>
      <p:pic>
        <p:nvPicPr>
          <p:cNvPr id="7" name="Picture 6">
            <a:extLst>
              <a:ext uri="{FF2B5EF4-FFF2-40B4-BE49-F238E27FC236}">
                <a16:creationId xmlns:a16="http://schemas.microsoft.com/office/drawing/2014/main" id="{9F3751E8-36E6-D74C-DB13-B06226F96372}"/>
              </a:ext>
            </a:extLst>
          </p:cNvPr>
          <p:cNvPicPr>
            <a:picLocks noChangeAspect="1"/>
          </p:cNvPicPr>
          <p:nvPr/>
        </p:nvPicPr>
        <p:blipFill>
          <a:blip r:embed="rId2"/>
          <a:stretch>
            <a:fillRect/>
          </a:stretch>
        </p:blipFill>
        <p:spPr>
          <a:xfrm>
            <a:off x="582113" y="2818948"/>
            <a:ext cx="5105224" cy="3334024"/>
          </a:xfrm>
          <a:prstGeom prst="rect">
            <a:avLst/>
          </a:prstGeom>
        </p:spPr>
      </p:pic>
    </p:spTree>
    <p:extLst>
      <p:ext uri="{BB962C8B-B14F-4D97-AF65-F5344CB8AC3E}">
        <p14:creationId xmlns:p14="http://schemas.microsoft.com/office/powerpoint/2010/main" val="8075600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0" name="Picture 5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2" name="Oval 6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4" name="Picture 6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6" name="Picture 6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8" name="Rectangle 6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69">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2"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4" name="Freeform: Shape 73">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2025 Budget Summary  </a:t>
            </a:r>
          </a:p>
        </p:txBody>
      </p:sp>
      <p:sp>
        <p:nvSpPr>
          <p:cNvPr id="76" name="Rectangle 75">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mn-lt"/>
                <a:ea typeface="+mn-ea"/>
                <a:cs typeface="+mn-cs"/>
              </a:rPr>
              <a:pPr marR="0" lvl="0" indent="0" fontAlgn="auto">
                <a:spcBef>
                  <a:spcPts val="0"/>
                </a:spcBef>
                <a:spcAft>
                  <a:spcPts val="600"/>
                </a:spcAft>
                <a:buClrTx/>
                <a:buSzTx/>
                <a:buFontTx/>
                <a:buNone/>
                <a:tabLst/>
                <a:defRPr/>
              </a:pPr>
              <a:t>17</a:t>
            </a:fld>
            <a:endParaRPr kumimoji="0" lang="en-US"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361897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8930" y="629267"/>
            <a:ext cx="9252154" cy="1016654"/>
          </a:xfrm>
        </p:spPr>
        <p:txBody>
          <a:bodyPr>
            <a:normAutofit/>
          </a:bodyPr>
          <a:lstStyle/>
          <a:p>
            <a:r>
              <a:rPr lang="en-US" dirty="0">
                <a:solidFill>
                  <a:srgbClr val="EBEBEB"/>
                </a:solidFill>
                <a:latin typeface="Patrick Hand" panose="00000500000000000000" pitchFamily="2" charset="0"/>
              </a:rPr>
              <a:t>2025 Budget Goals</a:t>
            </a:r>
          </a:p>
        </p:txBody>
      </p:sp>
      <p:sp>
        <p:nvSpPr>
          <p:cNvPr id="36" name="Rectangle 3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38" name="Freeform: Shape 3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28" name="Content Placeholder 2">
            <a:extLst>
              <a:ext uri="{FF2B5EF4-FFF2-40B4-BE49-F238E27FC236}">
                <a16:creationId xmlns:a16="http://schemas.microsoft.com/office/drawing/2014/main" id="{99A4029E-1FEC-02A9-AE78-D5834D58A9AB}"/>
              </a:ext>
            </a:extLst>
          </p:cNvPr>
          <p:cNvGraphicFramePr>
            <a:graphicFrameLocks noGrp="1"/>
          </p:cNvGraphicFramePr>
          <p:nvPr>
            <p:ph idx="1"/>
            <p:extLst>
              <p:ext uri="{D42A27DB-BD31-4B8C-83A1-F6EECF244321}">
                <p14:modId xmlns:p14="http://schemas.microsoft.com/office/powerpoint/2010/main" val="384135378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486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 0">
            <a:extLst>
              <a:ext uri="{FF2B5EF4-FFF2-40B4-BE49-F238E27FC236}">
                <a16:creationId xmlns:a16="http://schemas.microsoft.com/office/drawing/2014/main" id="{38779089-F1DE-9A48-D41E-BC4A37B5D13D}"/>
              </a:ext>
            </a:extLst>
          </p:cNvPr>
          <p:cNvSpPr>
            <a:spLocks noGrp="1"/>
          </p:cNvSpPr>
          <p:nvPr>
            <p:ph type="title"/>
          </p:nvPr>
        </p:nvSpPr>
        <p:spPr>
          <a:xfrm>
            <a:off x="648930" y="629266"/>
            <a:ext cx="6188190" cy="1622321"/>
          </a:xfrm>
          <a:prstGeom prst="rect">
            <a:avLst/>
          </a:prstGeom>
        </p:spPr>
        <p:txBody>
          <a:bodyPr lIns="0" tIns="0" rIns="0" bIns="0" rtlCol="0">
            <a:normAutofit/>
          </a:bodyPr>
          <a:lstStyle/>
          <a:p>
            <a:pPr marL="0" indent="0">
              <a:buNone/>
            </a:pPr>
            <a:r>
              <a:rPr lang="en-US" dirty="0">
                <a:solidFill>
                  <a:srgbClr val="EBEBEB"/>
                </a:solidFill>
                <a:latin typeface="Patrick Hand" pitchFamily="34" charset="0"/>
                <a:ea typeface="Patrick Hand" pitchFamily="34" charset="-122"/>
                <a:cs typeface="Patrick Hand" pitchFamily="34" charset="-120"/>
              </a:rPr>
              <a:t>2025 Tentative Budget: Highlights &amp; Summary</a:t>
            </a:r>
            <a:endParaRPr lang="en-US" dirty="0">
              <a:solidFill>
                <a:srgbClr val="EBEBEB"/>
              </a:solidFill>
            </a:endParaRPr>
          </a:p>
        </p:txBody>
      </p:sp>
      <p:sp>
        <p:nvSpPr>
          <p:cNvPr id="1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0" name="Graphic 9" descr="Money">
            <a:extLst>
              <a:ext uri="{FF2B5EF4-FFF2-40B4-BE49-F238E27FC236}">
                <a16:creationId xmlns:a16="http://schemas.microsoft.com/office/drawing/2014/main" id="{A516D086-DF22-8C8A-77A8-9337744BD8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9871" y="1721993"/>
            <a:ext cx="3414010" cy="3414010"/>
          </a:xfrm>
          <a:prstGeom prst="rect">
            <a:avLst/>
          </a:prstGeom>
          <a:effectLst/>
        </p:spPr>
      </p:pic>
      <p:sp>
        <p:nvSpPr>
          <p:cNvPr id="19" name="Rectangle 18">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8DC0CB3F-2BF8-67AB-2371-0EAF4ACBFEBE}"/>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19</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8864C8C3-8938-39BC-4B32-A282C58E1F68}"/>
              </a:ext>
            </a:extLst>
          </p:cNvPr>
          <p:cNvSpPr>
            <a:spLocks noGrp="1"/>
          </p:cNvSpPr>
          <p:nvPr>
            <p:ph idx="1"/>
          </p:nvPr>
        </p:nvSpPr>
        <p:spPr>
          <a:xfrm>
            <a:off x="648931" y="3316728"/>
            <a:ext cx="6188189" cy="1819275"/>
          </a:xfrm>
        </p:spPr>
        <p:txBody>
          <a:bodyPr>
            <a:normAutofit/>
          </a:bodyPr>
          <a:lstStyle/>
          <a:p>
            <a:pPr marL="0" indent="0">
              <a:buNone/>
            </a:pPr>
            <a:r>
              <a:rPr lang="en-US" dirty="0">
                <a:solidFill>
                  <a:srgbClr val="FFFFFF"/>
                </a:solidFill>
                <a:latin typeface="Patrick Hand" pitchFamily="34" charset="0"/>
                <a:ea typeface="Patrick Hand" pitchFamily="34" charset="-122"/>
                <a:cs typeface="Patrick Hand" pitchFamily="34" charset="-120"/>
              </a:rPr>
              <a:t>The 2025 Tentative Budget outlines financial plans for the County. It proposes appropriations, tax levies, and revenue projections. This overview highlights key aspects and changes from previous years.</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6018991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4A57F47-057E-6C74-32FF-5A65979CB63C}"/>
              </a:ext>
            </a:extLst>
          </p:cNvPr>
          <p:cNvSpPr>
            <a:spLocks noGrp="1"/>
          </p:cNvSpPr>
          <p:nvPr>
            <p:ph type="title"/>
          </p:nvPr>
        </p:nvSpPr>
        <p:spPr>
          <a:xfrm>
            <a:off x="648930" y="629267"/>
            <a:ext cx="9252154" cy="1016654"/>
          </a:xfrm>
        </p:spPr>
        <p:txBody>
          <a:bodyPr>
            <a:normAutofit/>
          </a:bodyPr>
          <a:lstStyle/>
          <a:p>
            <a:r>
              <a:rPr lang="en-US">
                <a:solidFill>
                  <a:srgbClr val="EBEBEB"/>
                </a:solidFill>
              </a:rPr>
              <a:t>The Economy </a:t>
            </a:r>
          </a:p>
        </p:txBody>
      </p:sp>
      <p:sp>
        <p:nvSpPr>
          <p:cNvPr id="15" name="Rectangle 1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F9B0C4E-2B48-D70B-DA84-160D04BF1ADE}"/>
              </a:ext>
            </a:extLst>
          </p:cNvPr>
          <p:cNvSpPr>
            <a:spLocks noGrp="1"/>
          </p:cNvSpPr>
          <p:nvPr>
            <p:ph type="sldNum" sz="quarter" idx="12"/>
          </p:nvPr>
        </p:nvSpPr>
        <p:spPr>
          <a:xfrm>
            <a:off x="10352540" y="295729"/>
            <a:ext cx="838199" cy="767687"/>
          </a:xfrm>
        </p:spPr>
        <p:txBody>
          <a:bodyPr>
            <a:normAutofit/>
          </a:bodyPr>
          <a:lstStyle/>
          <a:p>
            <a:pPr>
              <a:spcAft>
                <a:spcPts val="600"/>
              </a:spcAft>
            </a:pPr>
            <a:fld id="{9A7807E9-9549-477B-AD48-A62D798F6328}" type="slidenum">
              <a:rPr lang="en-US">
                <a:solidFill>
                  <a:srgbClr val="FFFFFF"/>
                </a:solidFill>
              </a:rPr>
              <a:pPr>
                <a:spcAft>
                  <a:spcPts val="600"/>
                </a:spcAft>
              </a:pPr>
              <a:t>2</a:t>
            </a:fld>
            <a:endParaRPr lang="en-US">
              <a:solidFill>
                <a:srgbClr val="FFFFFF"/>
              </a:solidFill>
            </a:endParaRPr>
          </a:p>
        </p:txBody>
      </p:sp>
      <p:sp>
        <p:nvSpPr>
          <p:cNvPr id="17" name="Freeform: Shape 1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sp>
        <p:nvSpPr>
          <p:cNvPr id="5" name="Content Placeholder 10">
            <a:extLst>
              <a:ext uri="{FF2B5EF4-FFF2-40B4-BE49-F238E27FC236}">
                <a16:creationId xmlns:a16="http://schemas.microsoft.com/office/drawing/2014/main" id="{592EC8B4-898A-A58F-943B-09706433E24D}"/>
              </a:ext>
            </a:extLst>
          </p:cNvPr>
          <p:cNvSpPr txBox="1">
            <a:spLocks/>
          </p:cNvSpPr>
          <p:nvPr/>
        </p:nvSpPr>
        <p:spPr>
          <a:xfrm>
            <a:off x="6071682" y="2009762"/>
            <a:ext cx="5789391" cy="39294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fontAlgn="ctr">
              <a:buFont typeface="Arial" panose="020B0604020202020204" pitchFamily="34" charset="0"/>
              <a:buChar char="•"/>
            </a:pPr>
            <a:endParaRPr lang="en-US" dirty="0"/>
          </a:p>
        </p:txBody>
      </p:sp>
      <p:graphicFrame>
        <p:nvGraphicFramePr>
          <p:cNvPr id="8" name="Content Placeholder 2">
            <a:extLst>
              <a:ext uri="{FF2B5EF4-FFF2-40B4-BE49-F238E27FC236}">
                <a16:creationId xmlns:a16="http://schemas.microsoft.com/office/drawing/2014/main" id="{418A8707-7073-FBAB-29D3-72A4DB7F7F76}"/>
              </a:ext>
            </a:extLst>
          </p:cNvPr>
          <p:cNvGraphicFramePr>
            <a:graphicFrameLocks noGrp="1"/>
          </p:cNvGraphicFramePr>
          <p:nvPr>
            <p:ph idx="1"/>
            <p:extLst>
              <p:ext uri="{D42A27DB-BD31-4B8C-83A1-F6EECF244321}">
                <p14:modId xmlns:p14="http://schemas.microsoft.com/office/powerpoint/2010/main" val="271206182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50391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2CD73E-D22C-8C01-DC4A-A341925810F2}"/>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DC7E54E4-219D-D549-A569-2FA4481F6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4" name="Freeform 7">
            <a:extLst>
              <a:ext uri="{FF2B5EF4-FFF2-40B4-BE49-F238E27FC236}">
                <a16:creationId xmlns:a16="http://schemas.microsoft.com/office/drawing/2014/main" id="{D4104D21-2B2A-EC20-8BE6-22EEF93A8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24D12F-F47A-BFCF-AF13-7ED456347630}"/>
              </a:ext>
            </a:extLst>
          </p:cNvPr>
          <p:cNvSpPr>
            <a:spLocks noGrp="1"/>
          </p:cNvSpPr>
          <p:nvPr>
            <p:ph type="title"/>
          </p:nvPr>
        </p:nvSpPr>
        <p:spPr>
          <a:xfrm>
            <a:off x="876045" y="615754"/>
            <a:ext cx="9252154" cy="1016654"/>
          </a:xfrm>
        </p:spPr>
        <p:txBody>
          <a:bodyPr>
            <a:normAutofit/>
          </a:bodyPr>
          <a:lstStyle/>
          <a:p>
            <a:pPr marL="0" indent="0" algn="ctr">
              <a:lnSpc>
                <a:spcPts val="4850"/>
              </a:lnSpc>
              <a:buNone/>
            </a:pPr>
            <a:r>
              <a:rPr lang="en-US" sz="4400" dirty="0">
                <a:solidFill>
                  <a:schemeClr val="bg1"/>
                </a:solidFill>
                <a:latin typeface="Patrick Hand" pitchFamily="34" charset="0"/>
                <a:ea typeface="Patrick Hand" pitchFamily="34" charset="-122"/>
                <a:cs typeface="Patrick Hand" pitchFamily="34" charset="-120"/>
              </a:rPr>
              <a:t>Budget Overview</a:t>
            </a:r>
            <a:endParaRPr lang="en-US" sz="4400" dirty="0">
              <a:solidFill>
                <a:schemeClr val="bg1"/>
              </a:solidFill>
            </a:endParaRPr>
          </a:p>
        </p:txBody>
      </p:sp>
      <p:sp>
        <p:nvSpPr>
          <p:cNvPr id="36" name="Rectangle 35">
            <a:extLst>
              <a:ext uri="{FF2B5EF4-FFF2-40B4-BE49-F238E27FC236}">
                <a16:creationId xmlns:a16="http://schemas.microsoft.com/office/drawing/2014/main" id="{9E157A05-7E8F-0DAA-494D-451C19370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7B499009-5812-21C5-8979-B194E237DD10}"/>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38" name="Freeform: Shape 37">
            <a:extLst>
              <a:ext uri="{FF2B5EF4-FFF2-40B4-BE49-F238E27FC236}">
                <a16:creationId xmlns:a16="http://schemas.microsoft.com/office/drawing/2014/main" id="{3FAD8E76-5B9B-8F0B-B388-BB119773E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7" name="Shape 1">
            <a:extLst>
              <a:ext uri="{FF2B5EF4-FFF2-40B4-BE49-F238E27FC236}">
                <a16:creationId xmlns:a16="http://schemas.microsoft.com/office/drawing/2014/main" id="{0E3067DA-7EBD-2955-1C63-BF92BBF76B94}"/>
              </a:ext>
            </a:extLst>
          </p:cNvPr>
          <p:cNvSpPr/>
          <p:nvPr/>
        </p:nvSpPr>
        <p:spPr>
          <a:xfrm>
            <a:off x="504769" y="2289460"/>
            <a:ext cx="760842" cy="555427"/>
          </a:xfrm>
          <a:prstGeom prst="roundRect">
            <a:avLst>
              <a:gd name="adj" fmla="val 18669"/>
            </a:avLst>
          </a:prstGeom>
          <a:solidFill>
            <a:srgbClr val="E6E6E6"/>
          </a:solidFill>
          <a:ln w="15240">
            <a:solidFill>
              <a:srgbClr val="CCCCC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8" name="Text 2">
            <a:extLst>
              <a:ext uri="{FF2B5EF4-FFF2-40B4-BE49-F238E27FC236}">
                <a16:creationId xmlns:a16="http://schemas.microsoft.com/office/drawing/2014/main" id="{7FF7C8E3-76DD-0E7A-399F-9488045455D2}"/>
              </a:ext>
            </a:extLst>
          </p:cNvPr>
          <p:cNvSpPr/>
          <p:nvPr/>
        </p:nvSpPr>
        <p:spPr>
          <a:xfrm>
            <a:off x="728606" y="2419000"/>
            <a:ext cx="147439" cy="296228"/>
          </a:xfrm>
          <a:prstGeom prst="rect">
            <a:avLst/>
          </a:prstGeom>
          <a:noFill/>
          <a:ln/>
        </p:spPr>
        <p:txBody>
          <a:bodyPr wrap="none" lIns="0" tIns="0" rIns="0" bIns="0" rtlCol="0" anchor="t"/>
          <a:lstStyle/>
          <a:p>
            <a:pPr marL="0" marR="0" lvl="0" indent="0" algn="ctr" defTabSz="457200" rtl="0" eaLnBrk="1" fontAlgn="auto" latinLnBrk="0" hangingPunct="1">
              <a:lnSpc>
                <a:spcPts val="23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383838"/>
                </a:solidFill>
                <a:effectLst/>
                <a:uLnTx/>
                <a:uFillTx/>
                <a:latin typeface="Patrick Hand" pitchFamily="34" charset="0"/>
                <a:ea typeface="Patrick Hand" pitchFamily="34" charset="-122"/>
                <a:cs typeface="Patrick Hand" pitchFamily="34" charset="-120"/>
              </a:rPr>
              <a:t>1</a:t>
            </a:r>
            <a:endParaRPr kumimoji="0" lang="en-US" sz="2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9" name="Text 3">
            <a:extLst>
              <a:ext uri="{FF2B5EF4-FFF2-40B4-BE49-F238E27FC236}">
                <a16:creationId xmlns:a16="http://schemas.microsoft.com/office/drawing/2014/main" id="{82555BBD-B6AA-8951-6039-DD0F53EF37CD}"/>
              </a:ext>
            </a:extLst>
          </p:cNvPr>
          <p:cNvSpPr/>
          <p:nvPr/>
        </p:nvSpPr>
        <p:spPr>
          <a:xfrm>
            <a:off x="1473969" y="2293897"/>
            <a:ext cx="3381953"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Total Appropriation</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50" name="Text 4">
            <a:extLst>
              <a:ext uri="{FF2B5EF4-FFF2-40B4-BE49-F238E27FC236}">
                <a16:creationId xmlns:a16="http://schemas.microsoft.com/office/drawing/2014/main" id="{48F894C3-E32B-1AEF-E91A-E5A97DA61B35}"/>
              </a:ext>
            </a:extLst>
          </p:cNvPr>
          <p:cNvSpPr/>
          <p:nvPr/>
        </p:nvSpPr>
        <p:spPr>
          <a:xfrm>
            <a:off x="1473969" y="2752962"/>
            <a:ext cx="9059641" cy="790099"/>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The 2025 Tentative Budget proposes $99,387,309 in appropriations. This represents a 0.34% reduction from 2024.</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51" name="Shape 5">
            <a:extLst>
              <a:ext uri="{FF2B5EF4-FFF2-40B4-BE49-F238E27FC236}">
                <a16:creationId xmlns:a16="http://schemas.microsoft.com/office/drawing/2014/main" id="{045174F3-539B-AA1D-6148-00CDDEBD99EA}"/>
              </a:ext>
            </a:extLst>
          </p:cNvPr>
          <p:cNvSpPr/>
          <p:nvPr/>
        </p:nvSpPr>
        <p:spPr>
          <a:xfrm>
            <a:off x="504769" y="3839885"/>
            <a:ext cx="760842" cy="555427"/>
          </a:xfrm>
          <a:prstGeom prst="roundRect">
            <a:avLst>
              <a:gd name="adj" fmla="val 18669"/>
            </a:avLst>
          </a:prstGeom>
          <a:solidFill>
            <a:srgbClr val="E6E6E6"/>
          </a:solidFill>
          <a:ln w="15240">
            <a:solidFill>
              <a:srgbClr val="CCCCC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2" name="Text 6">
            <a:extLst>
              <a:ext uri="{FF2B5EF4-FFF2-40B4-BE49-F238E27FC236}">
                <a16:creationId xmlns:a16="http://schemas.microsoft.com/office/drawing/2014/main" id="{5D01049C-BC1B-538F-046A-4EAC9FA1F426}"/>
              </a:ext>
            </a:extLst>
          </p:cNvPr>
          <p:cNvSpPr/>
          <p:nvPr/>
        </p:nvSpPr>
        <p:spPr>
          <a:xfrm>
            <a:off x="713127" y="3969425"/>
            <a:ext cx="190007" cy="296228"/>
          </a:xfrm>
          <a:prstGeom prst="rect">
            <a:avLst/>
          </a:prstGeom>
          <a:noFill/>
          <a:ln/>
        </p:spPr>
        <p:txBody>
          <a:bodyPr wrap="none" lIns="0" tIns="0" rIns="0" bIns="0" rtlCol="0" anchor="t"/>
          <a:lstStyle/>
          <a:p>
            <a:pPr marL="0" marR="0" lvl="0" indent="0" algn="ctr" defTabSz="457200" rtl="0" eaLnBrk="1" fontAlgn="auto" latinLnBrk="0" hangingPunct="1">
              <a:lnSpc>
                <a:spcPts val="23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383838"/>
                </a:solidFill>
                <a:effectLst/>
                <a:uLnTx/>
                <a:uFillTx/>
                <a:latin typeface="Patrick Hand" pitchFamily="34" charset="0"/>
                <a:ea typeface="Patrick Hand" pitchFamily="34" charset="-122"/>
                <a:cs typeface="Patrick Hand" pitchFamily="34" charset="-120"/>
              </a:rPr>
              <a:t>2</a:t>
            </a:r>
            <a:endParaRPr kumimoji="0" lang="en-US" sz="2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3" name="Text 7">
            <a:extLst>
              <a:ext uri="{FF2B5EF4-FFF2-40B4-BE49-F238E27FC236}">
                <a16:creationId xmlns:a16="http://schemas.microsoft.com/office/drawing/2014/main" id="{3EB01D0C-4283-4423-E8BD-B1C83337286C}"/>
              </a:ext>
            </a:extLst>
          </p:cNvPr>
          <p:cNvSpPr/>
          <p:nvPr/>
        </p:nvSpPr>
        <p:spPr>
          <a:xfrm>
            <a:off x="1473969" y="3893012"/>
            <a:ext cx="4347642"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Comparison to Revised 2024 Budget</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54" name="Text 8">
            <a:extLst>
              <a:ext uri="{FF2B5EF4-FFF2-40B4-BE49-F238E27FC236}">
                <a16:creationId xmlns:a16="http://schemas.microsoft.com/office/drawing/2014/main" id="{59BD5383-618C-39D6-EE6D-192DB4991482}"/>
              </a:ext>
            </a:extLst>
          </p:cNvPr>
          <p:cNvSpPr/>
          <p:nvPr/>
        </p:nvSpPr>
        <p:spPr>
          <a:xfrm>
            <a:off x="1476947" y="4352077"/>
            <a:ext cx="9059641" cy="790099"/>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The 2025 proposal is $19.2 million, (16.4%) less than the revised 2024 budget of $118,688,698.</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55" name="Shape 9">
            <a:extLst>
              <a:ext uri="{FF2B5EF4-FFF2-40B4-BE49-F238E27FC236}">
                <a16:creationId xmlns:a16="http://schemas.microsoft.com/office/drawing/2014/main" id="{F720E323-732F-7340-8DDE-41D6269BF983}"/>
              </a:ext>
            </a:extLst>
          </p:cNvPr>
          <p:cNvSpPr/>
          <p:nvPr/>
        </p:nvSpPr>
        <p:spPr>
          <a:xfrm>
            <a:off x="504769" y="5245929"/>
            <a:ext cx="760842" cy="555427"/>
          </a:xfrm>
          <a:prstGeom prst="roundRect">
            <a:avLst>
              <a:gd name="adj" fmla="val 18669"/>
            </a:avLst>
          </a:prstGeom>
          <a:solidFill>
            <a:srgbClr val="E6E6E6"/>
          </a:solidFill>
          <a:ln w="15240">
            <a:solidFill>
              <a:srgbClr val="CCCCC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6" name="Text 10">
            <a:extLst>
              <a:ext uri="{FF2B5EF4-FFF2-40B4-BE49-F238E27FC236}">
                <a16:creationId xmlns:a16="http://schemas.microsoft.com/office/drawing/2014/main" id="{B76233C0-9235-B916-626A-310ECEC57CF0}"/>
              </a:ext>
            </a:extLst>
          </p:cNvPr>
          <p:cNvSpPr/>
          <p:nvPr/>
        </p:nvSpPr>
        <p:spPr>
          <a:xfrm>
            <a:off x="716105" y="5375469"/>
            <a:ext cx="181852" cy="296228"/>
          </a:xfrm>
          <a:prstGeom prst="rect">
            <a:avLst/>
          </a:prstGeom>
          <a:noFill/>
          <a:ln/>
        </p:spPr>
        <p:txBody>
          <a:bodyPr wrap="none" lIns="0" tIns="0" rIns="0" bIns="0" rtlCol="0" anchor="t"/>
          <a:lstStyle/>
          <a:p>
            <a:pPr marL="0" marR="0" lvl="0" indent="0" algn="ctr" defTabSz="457200" rtl="0" eaLnBrk="1" fontAlgn="auto" latinLnBrk="0" hangingPunct="1">
              <a:lnSpc>
                <a:spcPts val="23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383838"/>
                </a:solidFill>
                <a:effectLst/>
                <a:uLnTx/>
                <a:uFillTx/>
                <a:latin typeface="Patrick Hand" pitchFamily="34" charset="0"/>
                <a:ea typeface="Patrick Hand" pitchFamily="34" charset="-122"/>
                <a:cs typeface="Patrick Hand" pitchFamily="34" charset="-120"/>
              </a:rPr>
              <a:t>3</a:t>
            </a:r>
            <a:endParaRPr kumimoji="0" lang="en-US" sz="2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7" name="Text 11">
            <a:extLst>
              <a:ext uri="{FF2B5EF4-FFF2-40B4-BE49-F238E27FC236}">
                <a16:creationId xmlns:a16="http://schemas.microsoft.com/office/drawing/2014/main" id="{244459B6-A425-DA6B-7E3B-F9C8E4A27E2B}"/>
              </a:ext>
            </a:extLst>
          </p:cNvPr>
          <p:cNvSpPr/>
          <p:nvPr/>
        </p:nvSpPr>
        <p:spPr>
          <a:xfrm>
            <a:off x="1476947" y="5292632"/>
            <a:ext cx="3381953"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Current Services Approach</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58" name="Text 12">
            <a:extLst>
              <a:ext uri="{FF2B5EF4-FFF2-40B4-BE49-F238E27FC236}">
                <a16:creationId xmlns:a16="http://schemas.microsoft.com/office/drawing/2014/main" id="{CC1F5C77-1DB1-FAC4-8207-DABA89240FCB}"/>
              </a:ext>
            </a:extLst>
          </p:cNvPr>
          <p:cNvSpPr/>
          <p:nvPr/>
        </p:nvSpPr>
        <p:spPr>
          <a:xfrm>
            <a:off x="1476947" y="5772172"/>
            <a:ext cx="9059641" cy="790099"/>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This budget maintains 2024 service levels. It accounts for salary increases, inflation, and necessary equipment replacements.</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870160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0512B704-B305-CBFC-2286-125930FCDD03}"/>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9C99D6F-3721-0C8C-144A-105E0879EFC1}"/>
              </a:ext>
            </a:extLst>
          </p:cNvPr>
          <p:cNvSpPr>
            <a:spLocks noGrp="1"/>
          </p:cNvSpPr>
          <p:nvPr>
            <p:ph type="title"/>
          </p:nvPr>
        </p:nvSpPr>
        <p:spPr>
          <a:xfrm>
            <a:off x="1103312" y="452718"/>
            <a:ext cx="8947522" cy="1400530"/>
          </a:xfrm>
        </p:spPr>
        <p:txBody>
          <a:bodyPr anchor="ctr">
            <a:normAutofit/>
          </a:bodyPr>
          <a:lstStyle/>
          <a:p>
            <a:pPr algn="ctr"/>
            <a:r>
              <a:rPr lang="en-US" sz="4400" dirty="0">
                <a:solidFill>
                  <a:schemeClr val="bg1"/>
                </a:solidFill>
                <a:latin typeface="Patrick Hand" pitchFamily="34" charset="0"/>
                <a:ea typeface="Patrick Hand" pitchFamily="34" charset="-122"/>
                <a:cs typeface="Patrick Hand" pitchFamily="34" charset="-120"/>
              </a:rPr>
              <a:t>Property Tax Levy</a:t>
            </a:r>
            <a:endParaRPr lang="en-US" dirty="0">
              <a:solidFill>
                <a:srgbClr val="FFFFFF"/>
              </a:solidFill>
            </a:endParaRPr>
          </a:p>
        </p:txBody>
      </p:sp>
      <p:sp>
        <p:nvSpPr>
          <p:cNvPr id="5" name="Text 0">
            <a:extLst>
              <a:ext uri="{FF2B5EF4-FFF2-40B4-BE49-F238E27FC236}">
                <a16:creationId xmlns:a16="http://schemas.microsoft.com/office/drawing/2014/main" id="{6C2AA929-EF62-C68D-3436-D0B6037CE59E}"/>
              </a:ext>
            </a:extLst>
          </p:cNvPr>
          <p:cNvSpPr/>
          <p:nvPr/>
        </p:nvSpPr>
        <p:spPr>
          <a:xfrm>
            <a:off x="387722" y="2429181"/>
            <a:ext cx="4937760" cy="617101"/>
          </a:xfrm>
          <a:prstGeom prst="rect">
            <a:avLst/>
          </a:prstGeom>
          <a:noFill/>
          <a:ln/>
        </p:spPr>
        <p:txBody>
          <a:bodyPr wrap="none" lIns="0" tIns="0" rIns="0" bIns="0" rtlCol="0" anchor="t"/>
          <a:lstStyle/>
          <a:p>
            <a:pPr marL="0" marR="0" lvl="0" indent="0" algn="l" defTabSz="457200" rtl="0" eaLnBrk="1" fontAlgn="auto" latinLnBrk="0" hangingPunct="1">
              <a:lnSpc>
                <a:spcPts val="4850"/>
              </a:lnSpc>
              <a:spcBef>
                <a:spcPts val="0"/>
              </a:spcBef>
              <a:spcAft>
                <a:spcPts val="0"/>
              </a:spcAft>
              <a:buClrTx/>
              <a:buSzTx/>
              <a:buFontTx/>
              <a:buNone/>
              <a:tabLst/>
              <a:defRPr/>
            </a:pPr>
            <a:endParaRPr kumimoji="0" lang="en-US" sz="385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 1">
            <a:extLst>
              <a:ext uri="{FF2B5EF4-FFF2-40B4-BE49-F238E27FC236}">
                <a16:creationId xmlns:a16="http://schemas.microsoft.com/office/drawing/2014/main" id="{1F52AD08-BE5E-E668-5B31-E5F63EAB36BA}"/>
              </a:ext>
            </a:extLst>
          </p:cNvPr>
          <p:cNvSpPr/>
          <p:nvPr/>
        </p:nvSpPr>
        <p:spPr>
          <a:xfrm>
            <a:off x="517327" y="3193814"/>
            <a:ext cx="2468880"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2025 Proposed Levy</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 2">
            <a:extLst>
              <a:ext uri="{FF2B5EF4-FFF2-40B4-BE49-F238E27FC236}">
                <a16:creationId xmlns:a16="http://schemas.microsoft.com/office/drawing/2014/main" id="{3786BE76-7196-D0A9-8F3B-86E487AC9CE7}"/>
              </a:ext>
            </a:extLst>
          </p:cNvPr>
          <p:cNvSpPr/>
          <p:nvPr/>
        </p:nvSpPr>
        <p:spPr>
          <a:xfrm>
            <a:off x="517327" y="3749240"/>
            <a:ext cx="3194447" cy="1185148"/>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The Tentative Budget proposes a Property Tax Levy of $22,168,130 for 2025.</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 name="Text 3">
            <a:extLst>
              <a:ext uri="{FF2B5EF4-FFF2-40B4-BE49-F238E27FC236}">
                <a16:creationId xmlns:a16="http://schemas.microsoft.com/office/drawing/2014/main" id="{1F2BB719-1B82-8CC7-7EB3-9F0E85CF08AB}"/>
              </a:ext>
            </a:extLst>
          </p:cNvPr>
          <p:cNvSpPr/>
          <p:nvPr/>
        </p:nvSpPr>
        <p:spPr>
          <a:xfrm>
            <a:off x="4321612" y="3193814"/>
            <a:ext cx="2468880"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Increase from 2024</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Text 4">
            <a:extLst>
              <a:ext uri="{FF2B5EF4-FFF2-40B4-BE49-F238E27FC236}">
                <a16:creationId xmlns:a16="http://schemas.microsoft.com/office/drawing/2014/main" id="{A925064E-1C85-9D90-CA4D-633F02A6DAE8}"/>
              </a:ext>
            </a:extLst>
          </p:cNvPr>
          <p:cNvSpPr/>
          <p:nvPr/>
        </p:nvSpPr>
        <p:spPr>
          <a:xfrm>
            <a:off x="4321612" y="3749240"/>
            <a:ext cx="3194447" cy="1185148"/>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This represents a $574,032 (2.6%) increase over the 2024 adopted Tax Levy.</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2" name="Text 5">
            <a:extLst>
              <a:ext uri="{FF2B5EF4-FFF2-40B4-BE49-F238E27FC236}">
                <a16:creationId xmlns:a16="http://schemas.microsoft.com/office/drawing/2014/main" id="{AF38A6CC-F8BB-793E-3784-60981E4B177E}"/>
              </a:ext>
            </a:extLst>
          </p:cNvPr>
          <p:cNvSpPr/>
          <p:nvPr/>
        </p:nvSpPr>
        <p:spPr>
          <a:xfrm>
            <a:off x="8125897" y="3193814"/>
            <a:ext cx="2468880"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Tax Cap Compliance</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Text 6">
            <a:extLst>
              <a:ext uri="{FF2B5EF4-FFF2-40B4-BE49-F238E27FC236}">
                <a16:creationId xmlns:a16="http://schemas.microsoft.com/office/drawing/2014/main" id="{32043B85-0519-0405-AA2A-2582B2D2A57E}"/>
              </a:ext>
            </a:extLst>
          </p:cNvPr>
          <p:cNvSpPr/>
          <p:nvPr/>
        </p:nvSpPr>
        <p:spPr>
          <a:xfrm>
            <a:off x="8125897" y="3749240"/>
            <a:ext cx="3194447" cy="1185148"/>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The proposed increase remains under the 4.30% tax cap, demonstrating fiscal responsibility.</a:t>
            </a:r>
            <a:endParaRPr kumimoji="0" lang="en-US"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8567910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3431BD-2F66-3B4C-1DAD-C8A6597F1D34}"/>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AEC6D528-8FE1-5B18-120C-4152AE8FD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412A16D3-E414-6290-4750-4041CF72FAF1}"/>
              </a:ext>
            </a:extLst>
          </p:cNvPr>
          <p:cNvSpPr>
            <a:spLocks noGrp="1"/>
          </p:cNvSpPr>
          <p:nvPr>
            <p:ph type="title"/>
          </p:nvPr>
        </p:nvSpPr>
        <p:spPr>
          <a:xfrm>
            <a:off x="643855" y="1447800"/>
            <a:ext cx="3108626" cy="4572000"/>
          </a:xfrm>
        </p:spPr>
        <p:txBody>
          <a:bodyPr anchor="ctr">
            <a:normAutofit/>
          </a:bodyPr>
          <a:lstStyle/>
          <a:p>
            <a:r>
              <a:rPr lang="en-US" sz="3200" dirty="0">
                <a:solidFill>
                  <a:srgbClr val="F2F2F2"/>
                </a:solidFill>
              </a:rPr>
              <a:t>2025 “Current Services” Budget  </a:t>
            </a:r>
          </a:p>
        </p:txBody>
      </p:sp>
      <p:sp>
        <p:nvSpPr>
          <p:cNvPr id="39" name="Freeform: Shape 38">
            <a:extLst>
              <a:ext uri="{FF2B5EF4-FFF2-40B4-BE49-F238E27FC236}">
                <a16:creationId xmlns:a16="http://schemas.microsoft.com/office/drawing/2014/main" id="{DC5AD220-BE1F-4624-49D3-D8795247A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1" name="Freeform 11">
            <a:extLst>
              <a:ext uri="{FF2B5EF4-FFF2-40B4-BE49-F238E27FC236}">
                <a16:creationId xmlns:a16="http://schemas.microsoft.com/office/drawing/2014/main" id="{A327BCA9-EE7B-ED72-F087-40484E2E3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7A72E040-6C52-DFFE-161A-8FEC29B6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EDD29A9-A8D5-35D6-4C0B-BE4A9A41E9EA}"/>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22</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graphicFrame>
        <p:nvGraphicFramePr>
          <p:cNvPr id="6" name="Content Placeholder 2">
            <a:extLst>
              <a:ext uri="{FF2B5EF4-FFF2-40B4-BE49-F238E27FC236}">
                <a16:creationId xmlns:a16="http://schemas.microsoft.com/office/drawing/2014/main" id="{1342F456-06E9-99D3-CBC2-BD6B9014511B}"/>
              </a:ext>
            </a:extLst>
          </p:cNvPr>
          <p:cNvGraphicFramePr>
            <a:graphicFrameLocks noGrp="1"/>
          </p:cNvGraphicFramePr>
          <p:nvPr>
            <p:ph idx="1"/>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51360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999FD2C-5833-AB64-ABDB-18A960E70877}"/>
              </a:ext>
            </a:extLst>
          </p:cNvPr>
          <p:cNvSpPr>
            <a:spLocks noGrp="1"/>
          </p:cNvSpPr>
          <p:nvPr>
            <p:ph type="title"/>
          </p:nvPr>
        </p:nvSpPr>
        <p:spPr>
          <a:xfrm>
            <a:off x="648929" y="1063417"/>
            <a:ext cx="3505495" cy="4675396"/>
          </a:xfrm>
        </p:spPr>
        <p:txBody>
          <a:bodyPr anchor="ctr">
            <a:normAutofit/>
          </a:bodyPr>
          <a:lstStyle/>
          <a:p>
            <a:r>
              <a:rPr lang="en-US" sz="3600" dirty="0">
                <a:solidFill>
                  <a:srgbClr val="F2F2F2"/>
                </a:solidFill>
              </a:rPr>
              <a:t>Appropriation Summary</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4A5DEDE9-26E5-8C67-B86B-175C68228331}"/>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23</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7C7A509B-1D78-8C67-75C5-0AC08E1265BC}"/>
              </a:ext>
            </a:extLst>
          </p:cNvPr>
          <p:cNvPicPr>
            <a:picLocks noChangeAspect="1"/>
          </p:cNvPicPr>
          <p:nvPr/>
        </p:nvPicPr>
        <p:blipFill>
          <a:blip r:embed="rId2"/>
          <a:stretch>
            <a:fillRect/>
          </a:stretch>
        </p:blipFill>
        <p:spPr>
          <a:xfrm>
            <a:off x="5223287" y="1953053"/>
            <a:ext cx="6384482" cy="2601855"/>
          </a:xfrm>
          <a:prstGeom prst="rect">
            <a:avLst/>
          </a:prstGeom>
        </p:spPr>
      </p:pic>
    </p:spTree>
    <p:extLst>
      <p:ext uri="{BB962C8B-B14F-4D97-AF65-F5344CB8AC3E}">
        <p14:creationId xmlns:p14="http://schemas.microsoft.com/office/powerpoint/2010/main" val="145206763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83CA5A-3DBB-B337-8FDC-AF94B255FE10}"/>
              </a:ext>
            </a:extLst>
          </p:cNvPr>
          <p:cNvSpPr>
            <a:spLocks noGrp="1"/>
          </p:cNvSpPr>
          <p:nvPr>
            <p:ph type="title"/>
          </p:nvPr>
        </p:nvSpPr>
        <p:spPr>
          <a:xfrm>
            <a:off x="717295" y="2406791"/>
            <a:ext cx="3505495" cy="1622321"/>
          </a:xfrm>
        </p:spPr>
        <p:txBody>
          <a:bodyPr vert="horz" lIns="91440" tIns="45720" rIns="91440" bIns="45720" rtlCol="0">
            <a:normAutofit/>
          </a:bodyPr>
          <a:lstStyle/>
          <a:p>
            <a:r>
              <a:rPr lang="en-US" b="0" i="0" kern="1200" dirty="0">
                <a:solidFill>
                  <a:srgbClr val="EBEBEB"/>
                </a:solidFill>
                <a:latin typeface="+mj-lt"/>
                <a:ea typeface="+mj-ea"/>
                <a:cs typeface="+mj-cs"/>
              </a:rPr>
              <a:t>Revenue summary </a:t>
            </a:r>
          </a:p>
        </p:txBody>
      </p:sp>
      <p:sp>
        <p:nvSpPr>
          <p:cNvPr id="59" name="Rectangle 58">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ABC162F-442A-69FA-F83B-0DC3119A6938}"/>
              </a:ext>
            </a:extLst>
          </p:cNvPr>
          <p:cNvPicPr>
            <a:picLocks noChangeAspect="1"/>
          </p:cNvPicPr>
          <p:nvPr/>
        </p:nvPicPr>
        <p:blipFill>
          <a:blip r:embed="rId2"/>
          <a:stretch>
            <a:fillRect/>
          </a:stretch>
        </p:blipFill>
        <p:spPr>
          <a:xfrm>
            <a:off x="5608319" y="1085400"/>
            <a:ext cx="5614835" cy="4533980"/>
          </a:xfrm>
          <a:prstGeom prst="rect">
            <a:avLst/>
          </a:prstGeom>
          <a:effectLst/>
        </p:spPr>
      </p:pic>
      <p:sp>
        <p:nvSpPr>
          <p:cNvPr id="63" name="Rectangle 62">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A7874DC-C3A9-1D07-A6E2-A7CB54BB9765}"/>
              </a:ext>
            </a:extLst>
          </p:cNvPr>
          <p:cNvSpPr>
            <a:spLocks noGrp="1"/>
          </p:cNvSpPr>
          <p:nvPr>
            <p:ph type="sldNum" sz="quarter" idx="12"/>
          </p:nvPr>
        </p:nvSpPr>
        <p:spPr>
          <a:xfrm>
            <a:off x="10352540" y="295729"/>
            <a:ext cx="838199" cy="767687"/>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914400" rtl="0" eaLnBrk="1" fontAlgn="auto" latinLnBrk="0" hangingPunct="1">
                <a:spcBef>
                  <a:spcPts val="0"/>
                </a:spcBef>
                <a:spcAft>
                  <a:spcPts val="600"/>
                </a:spcAft>
                <a:buClrTx/>
                <a:buSzTx/>
                <a:buFontTx/>
                <a:buNone/>
                <a:tabLst/>
                <a:defRPr/>
              </a:pPr>
              <a:t>24</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8265731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4A3DA6D-FED2-4369-9ACD-B578C8790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5" name="Rectangle 54">
            <a:extLst>
              <a:ext uri="{FF2B5EF4-FFF2-40B4-BE49-F238E27FC236}">
                <a16:creationId xmlns:a16="http://schemas.microsoft.com/office/drawing/2014/main" id="{163C72DE-4C01-4F6C-9020-327690AD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5627181E-8B3E-4EFB-8F43-17296B86C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rPr>
              <a:t>Tentative Budget Proposes Levy Increase of 2.6%</a:t>
            </a:r>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25</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useBgFill="1">
        <p:nvSpPr>
          <p:cNvPr id="59" name="Freeform: Shape 58">
            <a:extLst>
              <a:ext uri="{FF2B5EF4-FFF2-40B4-BE49-F238E27FC236}">
                <a16:creationId xmlns:a16="http://schemas.microsoft.com/office/drawing/2014/main" id="{2E45DBDE-EAD7-4DEE-B77D-577BBB0A1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372E1CC0-4567-4D1E-B432-33EC461F2E5A}"/>
              </a:ext>
            </a:extLst>
          </p:cNvPr>
          <p:cNvSpPr>
            <a:spLocks noGrp="1"/>
          </p:cNvSpPr>
          <p:nvPr>
            <p:ph idx="1"/>
          </p:nvPr>
        </p:nvSpPr>
        <p:spPr>
          <a:xfrm>
            <a:off x="742935" y="3292469"/>
            <a:ext cx="6578592" cy="2399734"/>
          </a:xfrm>
        </p:spPr>
        <p:txBody>
          <a:bodyPr>
            <a:normAutofit/>
          </a:bodyPr>
          <a:lstStyle/>
          <a:p>
            <a:pPr>
              <a:lnSpc>
                <a:spcPct val="90000"/>
              </a:lnSpc>
              <a:buClr>
                <a:schemeClr val="tx2">
                  <a:lumMod val="60000"/>
                  <a:lumOff val="40000"/>
                </a:schemeClr>
              </a:buClr>
            </a:pPr>
            <a:r>
              <a:rPr lang="en-US" sz="1400" dirty="0">
                <a:latin typeface="Patrick Hand" panose="00000500000000000000" pitchFamily="2" charset="0"/>
              </a:rPr>
              <a:t>The proposed Levy increase of 2.6% or $574,024 </a:t>
            </a:r>
          </a:p>
          <a:p>
            <a:pPr>
              <a:lnSpc>
                <a:spcPct val="90000"/>
              </a:lnSpc>
              <a:buClr>
                <a:schemeClr val="tx2">
                  <a:lumMod val="60000"/>
                  <a:lumOff val="40000"/>
                </a:schemeClr>
              </a:buClr>
            </a:pPr>
            <a:r>
              <a:rPr lang="en-US" sz="1400" dirty="0">
                <a:latin typeface="Patrick Hand" panose="00000500000000000000" pitchFamily="2" charset="0"/>
              </a:rPr>
              <a:t>The Tentative Budget Levy utilizes $5 M Fund Balance to achieve the 3.6% increase.  </a:t>
            </a:r>
          </a:p>
          <a:p>
            <a:pPr>
              <a:lnSpc>
                <a:spcPct val="90000"/>
              </a:lnSpc>
              <a:buClr>
                <a:schemeClr val="tx2">
                  <a:lumMod val="60000"/>
                  <a:lumOff val="40000"/>
                </a:schemeClr>
              </a:buClr>
            </a:pPr>
            <a:r>
              <a:rPr lang="en-US" sz="1400" dirty="0">
                <a:latin typeface="Patrick Hand" panose="00000500000000000000" pitchFamily="2" charset="0"/>
              </a:rPr>
              <a:t>In 2023, the adopted budget ultimately appropriated $3.15 million to eliminate any levy increase.</a:t>
            </a:r>
          </a:p>
          <a:p>
            <a:pPr>
              <a:lnSpc>
                <a:spcPct val="90000"/>
              </a:lnSpc>
              <a:buClr>
                <a:schemeClr val="tx2">
                  <a:lumMod val="60000"/>
                  <a:lumOff val="40000"/>
                </a:schemeClr>
              </a:buClr>
            </a:pPr>
            <a:r>
              <a:rPr lang="en-US" sz="1400" dirty="0">
                <a:latin typeface="Patrick Hand" panose="00000500000000000000" pitchFamily="2" charset="0"/>
              </a:rPr>
              <a:t>$6.8M of fund balance was also utilized in the 2024 Budget.</a:t>
            </a:r>
          </a:p>
          <a:p>
            <a:pPr>
              <a:lnSpc>
                <a:spcPct val="90000"/>
              </a:lnSpc>
              <a:buClr>
                <a:schemeClr val="tx2">
                  <a:lumMod val="60000"/>
                  <a:lumOff val="40000"/>
                </a:schemeClr>
              </a:buClr>
            </a:pPr>
            <a:r>
              <a:rPr lang="en-US" sz="1400" dirty="0">
                <a:latin typeface="Patrick Hand" panose="00000500000000000000" pitchFamily="2" charset="0"/>
              </a:rPr>
              <a:t>The board has authorized the use of Fund balance for the past 4 years to keep property taxes flat.</a:t>
            </a:r>
          </a:p>
        </p:txBody>
      </p:sp>
      <p:pic>
        <p:nvPicPr>
          <p:cNvPr id="6" name="Picture 5">
            <a:extLst>
              <a:ext uri="{FF2B5EF4-FFF2-40B4-BE49-F238E27FC236}">
                <a16:creationId xmlns:a16="http://schemas.microsoft.com/office/drawing/2014/main" id="{1DDECB7B-CE51-825F-1ADD-4550C8D89025}"/>
              </a:ext>
            </a:extLst>
          </p:cNvPr>
          <p:cNvPicPr>
            <a:picLocks noChangeAspect="1"/>
          </p:cNvPicPr>
          <p:nvPr/>
        </p:nvPicPr>
        <p:blipFill>
          <a:blip r:embed="rId2"/>
          <a:stretch>
            <a:fillRect/>
          </a:stretch>
        </p:blipFill>
        <p:spPr>
          <a:xfrm>
            <a:off x="7598317" y="3117125"/>
            <a:ext cx="4054191" cy="2432515"/>
          </a:xfrm>
          <a:prstGeom prst="rect">
            <a:avLst/>
          </a:prstGeom>
        </p:spPr>
      </p:pic>
    </p:spTree>
    <p:extLst>
      <p:ext uri="{BB962C8B-B14F-4D97-AF65-F5344CB8AC3E}">
        <p14:creationId xmlns:p14="http://schemas.microsoft.com/office/powerpoint/2010/main" val="3104730147"/>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4859795" y="986327"/>
            <a:ext cx="3108626" cy="4572000"/>
          </a:xfrm>
        </p:spPr>
        <p:txBody>
          <a:bodyPr anchor="ctr">
            <a:normAutofit/>
          </a:bodyPr>
          <a:lstStyle/>
          <a:p>
            <a:r>
              <a:rPr lang="en-US" sz="3200" dirty="0">
                <a:solidFill>
                  <a:srgbClr val="F2F2F2"/>
                </a:solidFill>
              </a:rPr>
              <a:t>2025 “Current Services” Budget  </a:t>
            </a:r>
          </a:p>
        </p:txBody>
      </p:sp>
      <p:sp>
        <p:nvSpPr>
          <p:cNvPr id="39" name="Freeform: Shape 38">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1"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3" name="Rectangle 42">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26</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3" name="Shape 1">
            <a:extLst>
              <a:ext uri="{FF2B5EF4-FFF2-40B4-BE49-F238E27FC236}">
                <a16:creationId xmlns:a16="http://schemas.microsoft.com/office/drawing/2014/main" id="{0FC71089-D661-7F49-43CB-8838D6CAD70E}"/>
              </a:ext>
            </a:extLst>
          </p:cNvPr>
          <p:cNvSpPr/>
          <p:nvPr/>
        </p:nvSpPr>
        <p:spPr>
          <a:xfrm>
            <a:off x="4972878" y="1085292"/>
            <a:ext cx="45719" cy="4417398"/>
          </a:xfrm>
          <a:prstGeom prst="roundRect">
            <a:avLst>
              <a:gd name="adj" fmla="val 340200"/>
            </a:avLst>
          </a:prstGeom>
          <a:solidFill>
            <a:srgbClr val="CCCCCC"/>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4" name="Shape 2">
            <a:extLst>
              <a:ext uri="{FF2B5EF4-FFF2-40B4-BE49-F238E27FC236}">
                <a16:creationId xmlns:a16="http://schemas.microsoft.com/office/drawing/2014/main" id="{13C2F03C-CD99-1289-712F-B57E32593716}"/>
              </a:ext>
            </a:extLst>
          </p:cNvPr>
          <p:cNvSpPr/>
          <p:nvPr/>
        </p:nvSpPr>
        <p:spPr>
          <a:xfrm>
            <a:off x="5252780" y="1206356"/>
            <a:ext cx="844293" cy="45719"/>
          </a:xfrm>
          <a:prstGeom prst="roundRect">
            <a:avLst>
              <a:gd name="adj" fmla="val 340200"/>
            </a:avLst>
          </a:prstGeom>
          <a:solidFill>
            <a:srgbClr val="CCCCCC"/>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5" name="Shape 3">
            <a:extLst>
              <a:ext uri="{FF2B5EF4-FFF2-40B4-BE49-F238E27FC236}">
                <a16:creationId xmlns:a16="http://schemas.microsoft.com/office/drawing/2014/main" id="{B5F5969B-0784-03B0-C76D-C1CC56C4022F}"/>
              </a:ext>
            </a:extLst>
          </p:cNvPr>
          <p:cNvSpPr/>
          <p:nvPr/>
        </p:nvSpPr>
        <p:spPr>
          <a:xfrm>
            <a:off x="4720782" y="1085292"/>
            <a:ext cx="542735" cy="429316"/>
          </a:xfrm>
          <a:prstGeom prst="roundRect">
            <a:avLst>
              <a:gd name="adj" fmla="val 18669"/>
            </a:avLst>
          </a:prstGeom>
          <a:solidFill>
            <a:srgbClr val="E6E6E6"/>
          </a:solidFill>
          <a:ln w="15240">
            <a:solidFill>
              <a:srgbClr val="CCCCC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6" name="Text 4">
            <a:extLst>
              <a:ext uri="{FF2B5EF4-FFF2-40B4-BE49-F238E27FC236}">
                <a16:creationId xmlns:a16="http://schemas.microsoft.com/office/drawing/2014/main" id="{E1EE82AD-5721-BB09-F15C-EA61DBC8E936}"/>
              </a:ext>
            </a:extLst>
          </p:cNvPr>
          <p:cNvSpPr/>
          <p:nvPr/>
        </p:nvSpPr>
        <p:spPr>
          <a:xfrm>
            <a:off x="4934386" y="1155979"/>
            <a:ext cx="105174" cy="228969"/>
          </a:xfrm>
          <a:prstGeom prst="rect">
            <a:avLst/>
          </a:prstGeom>
          <a:noFill/>
          <a:ln/>
        </p:spPr>
        <p:txBody>
          <a:bodyPr wrap="none" lIns="0" tIns="0" rIns="0" bIns="0" rtlCol="0" anchor="t"/>
          <a:lstStyle/>
          <a:p>
            <a:pPr marL="0" marR="0" lvl="0" indent="0" algn="ctr" defTabSz="457200" rtl="0" eaLnBrk="1" fontAlgn="auto" latinLnBrk="0" hangingPunct="1">
              <a:lnSpc>
                <a:spcPts val="23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383838"/>
                </a:solidFill>
                <a:effectLst/>
                <a:uLnTx/>
                <a:uFillTx/>
                <a:latin typeface="Patrick Hand" pitchFamily="34" charset="0"/>
                <a:ea typeface="Patrick Hand" pitchFamily="34" charset="-122"/>
                <a:cs typeface="Patrick Hand" pitchFamily="34" charset="-120"/>
              </a:rPr>
              <a:t>1</a:t>
            </a:r>
            <a:endParaRPr kumimoji="0" lang="en-US" sz="2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7" name="Text 5">
            <a:extLst>
              <a:ext uri="{FF2B5EF4-FFF2-40B4-BE49-F238E27FC236}">
                <a16:creationId xmlns:a16="http://schemas.microsoft.com/office/drawing/2014/main" id="{BBC22578-9549-4EFC-866F-4E0267FC450F}"/>
              </a:ext>
            </a:extLst>
          </p:cNvPr>
          <p:cNvSpPr/>
          <p:nvPr/>
        </p:nvSpPr>
        <p:spPr>
          <a:xfrm>
            <a:off x="6400006" y="998414"/>
            <a:ext cx="2412465" cy="238539"/>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2023 Actuals</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28" name="Text 6">
            <a:extLst>
              <a:ext uri="{FF2B5EF4-FFF2-40B4-BE49-F238E27FC236}">
                <a16:creationId xmlns:a16="http://schemas.microsoft.com/office/drawing/2014/main" id="{239F79CA-9CC8-B96D-42E3-223F9888DDB3}"/>
              </a:ext>
            </a:extLst>
          </p:cNvPr>
          <p:cNvSpPr/>
          <p:nvPr/>
        </p:nvSpPr>
        <p:spPr>
          <a:xfrm>
            <a:off x="6473561" y="1564461"/>
            <a:ext cx="4889355" cy="610705"/>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Sales tax revenue in 2023 showed strong performance, setting a baseline for future projections.</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29" name="Shape 7">
            <a:extLst>
              <a:ext uri="{FF2B5EF4-FFF2-40B4-BE49-F238E27FC236}">
                <a16:creationId xmlns:a16="http://schemas.microsoft.com/office/drawing/2014/main" id="{1B3DAC5A-4632-EC03-B520-C976FB3D03DC}"/>
              </a:ext>
            </a:extLst>
          </p:cNvPr>
          <p:cNvSpPr/>
          <p:nvPr/>
        </p:nvSpPr>
        <p:spPr>
          <a:xfrm>
            <a:off x="5252780" y="3193628"/>
            <a:ext cx="844293" cy="45719"/>
          </a:xfrm>
          <a:prstGeom prst="roundRect">
            <a:avLst>
              <a:gd name="adj" fmla="val 340200"/>
            </a:avLst>
          </a:prstGeom>
          <a:solidFill>
            <a:srgbClr val="CCCCCC"/>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0" name="Shape 8">
            <a:extLst>
              <a:ext uri="{FF2B5EF4-FFF2-40B4-BE49-F238E27FC236}">
                <a16:creationId xmlns:a16="http://schemas.microsoft.com/office/drawing/2014/main" id="{E3388FD7-630B-818D-AACF-D99068ED5331}"/>
              </a:ext>
            </a:extLst>
          </p:cNvPr>
          <p:cNvSpPr/>
          <p:nvPr/>
        </p:nvSpPr>
        <p:spPr>
          <a:xfrm>
            <a:off x="4720782" y="3072564"/>
            <a:ext cx="542735" cy="429316"/>
          </a:xfrm>
          <a:prstGeom prst="roundRect">
            <a:avLst>
              <a:gd name="adj" fmla="val 18669"/>
            </a:avLst>
          </a:prstGeom>
          <a:solidFill>
            <a:srgbClr val="E6E6E6"/>
          </a:solidFill>
          <a:ln w="15240">
            <a:solidFill>
              <a:srgbClr val="CCCCC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1" name="Text 9">
            <a:extLst>
              <a:ext uri="{FF2B5EF4-FFF2-40B4-BE49-F238E27FC236}">
                <a16:creationId xmlns:a16="http://schemas.microsoft.com/office/drawing/2014/main" id="{C1D00A85-2ECA-3246-4164-B1A72A0B853C}"/>
              </a:ext>
            </a:extLst>
          </p:cNvPr>
          <p:cNvSpPr/>
          <p:nvPr/>
        </p:nvSpPr>
        <p:spPr>
          <a:xfrm>
            <a:off x="4919619" y="3143251"/>
            <a:ext cx="135538" cy="228969"/>
          </a:xfrm>
          <a:prstGeom prst="rect">
            <a:avLst/>
          </a:prstGeom>
          <a:noFill/>
          <a:ln/>
        </p:spPr>
        <p:txBody>
          <a:bodyPr wrap="none" lIns="0" tIns="0" rIns="0" bIns="0" rtlCol="0" anchor="t"/>
          <a:lstStyle/>
          <a:p>
            <a:pPr marL="0" marR="0" lvl="0" indent="0" algn="ctr" defTabSz="457200" rtl="0" eaLnBrk="1" fontAlgn="auto" latinLnBrk="0" hangingPunct="1">
              <a:lnSpc>
                <a:spcPts val="23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383838"/>
                </a:solidFill>
                <a:effectLst/>
                <a:uLnTx/>
                <a:uFillTx/>
                <a:latin typeface="Patrick Hand" pitchFamily="34" charset="0"/>
                <a:ea typeface="Patrick Hand" pitchFamily="34" charset="-122"/>
                <a:cs typeface="Patrick Hand" pitchFamily="34" charset="-120"/>
              </a:rPr>
              <a:t>2</a:t>
            </a:r>
            <a:endParaRPr kumimoji="0" lang="en-US" sz="2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2" name="Text 10">
            <a:extLst>
              <a:ext uri="{FF2B5EF4-FFF2-40B4-BE49-F238E27FC236}">
                <a16:creationId xmlns:a16="http://schemas.microsoft.com/office/drawing/2014/main" id="{B8F96AB1-7CCC-4723-52B8-F48D195AE271}"/>
              </a:ext>
            </a:extLst>
          </p:cNvPr>
          <p:cNvSpPr/>
          <p:nvPr/>
        </p:nvSpPr>
        <p:spPr>
          <a:xfrm>
            <a:off x="6400006" y="2985686"/>
            <a:ext cx="2412465" cy="238539"/>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2024 Projections</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33" name="Text 11">
            <a:extLst>
              <a:ext uri="{FF2B5EF4-FFF2-40B4-BE49-F238E27FC236}">
                <a16:creationId xmlns:a16="http://schemas.microsoft.com/office/drawing/2014/main" id="{A88E7263-89B8-C445-31D0-544D05948EBF}"/>
              </a:ext>
            </a:extLst>
          </p:cNvPr>
          <p:cNvSpPr/>
          <p:nvPr/>
        </p:nvSpPr>
        <p:spPr>
          <a:xfrm>
            <a:off x="6473562" y="3551734"/>
            <a:ext cx="4875253" cy="610705"/>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The 2024 sales tax revenue is expected to exceed 2023 totals by 3.5%.</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34" name="Shape 12">
            <a:extLst>
              <a:ext uri="{FF2B5EF4-FFF2-40B4-BE49-F238E27FC236}">
                <a16:creationId xmlns:a16="http://schemas.microsoft.com/office/drawing/2014/main" id="{BC5EBB80-0468-21AB-FFA8-6D7FB8BB42CE}"/>
              </a:ext>
            </a:extLst>
          </p:cNvPr>
          <p:cNvSpPr/>
          <p:nvPr/>
        </p:nvSpPr>
        <p:spPr>
          <a:xfrm>
            <a:off x="5252780" y="5180900"/>
            <a:ext cx="844293" cy="45719"/>
          </a:xfrm>
          <a:prstGeom prst="roundRect">
            <a:avLst>
              <a:gd name="adj" fmla="val 340200"/>
            </a:avLst>
          </a:prstGeom>
          <a:solidFill>
            <a:srgbClr val="CCCCCC"/>
          </a:solid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5" name="Shape 13">
            <a:extLst>
              <a:ext uri="{FF2B5EF4-FFF2-40B4-BE49-F238E27FC236}">
                <a16:creationId xmlns:a16="http://schemas.microsoft.com/office/drawing/2014/main" id="{A2B5EEA8-E60F-525C-A9CE-AB42D6308F0D}"/>
              </a:ext>
            </a:extLst>
          </p:cNvPr>
          <p:cNvSpPr/>
          <p:nvPr/>
        </p:nvSpPr>
        <p:spPr>
          <a:xfrm>
            <a:off x="4720782" y="5059836"/>
            <a:ext cx="542735" cy="429316"/>
          </a:xfrm>
          <a:prstGeom prst="roundRect">
            <a:avLst>
              <a:gd name="adj" fmla="val 18669"/>
            </a:avLst>
          </a:prstGeom>
          <a:solidFill>
            <a:srgbClr val="E6E6E6"/>
          </a:solidFill>
          <a:ln w="15240">
            <a:solidFill>
              <a:srgbClr val="CCCCCC"/>
            </a:solidFill>
            <a:prstDash val="soli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6" name="Text 14">
            <a:extLst>
              <a:ext uri="{FF2B5EF4-FFF2-40B4-BE49-F238E27FC236}">
                <a16:creationId xmlns:a16="http://schemas.microsoft.com/office/drawing/2014/main" id="{BF13D970-E505-8EFF-36CA-0F2A7073340F}"/>
              </a:ext>
            </a:extLst>
          </p:cNvPr>
          <p:cNvSpPr/>
          <p:nvPr/>
        </p:nvSpPr>
        <p:spPr>
          <a:xfrm>
            <a:off x="4922460" y="5130523"/>
            <a:ext cx="129721" cy="228969"/>
          </a:xfrm>
          <a:prstGeom prst="rect">
            <a:avLst/>
          </a:prstGeom>
          <a:noFill/>
          <a:ln/>
        </p:spPr>
        <p:txBody>
          <a:bodyPr wrap="none" lIns="0" tIns="0" rIns="0" bIns="0" rtlCol="0" anchor="t"/>
          <a:lstStyle/>
          <a:p>
            <a:pPr marL="0" marR="0" lvl="0" indent="0" algn="ctr" defTabSz="457200" rtl="0" eaLnBrk="1" fontAlgn="auto" latinLnBrk="0" hangingPunct="1">
              <a:lnSpc>
                <a:spcPts val="23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383838"/>
                </a:solidFill>
                <a:effectLst/>
                <a:uLnTx/>
                <a:uFillTx/>
                <a:latin typeface="Patrick Hand" pitchFamily="34" charset="0"/>
                <a:ea typeface="Patrick Hand" pitchFamily="34" charset="-122"/>
                <a:cs typeface="Patrick Hand" pitchFamily="34" charset="-120"/>
              </a:rPr>
              <a:t>3</a:t>
            </a:r>
            <a:endParaRPr kumimoji="0" lang="en-US" sz="23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8" name="Text 15">
            <a:extLst>
              <a:ext uri="{FF2B5EF4-FFF2-40B4-BE49-F238E27FC236}">
                <a16:creationId xmlns:a16="http://schemas.microsoft.com/office/drawing/2014/main" id="{C173C4AB-1984-75F2-C3A8-FAD04BA80F12}"/>
              </a:ext>
            </a:extLst>
          </p:cNvPr>
          <p:cNvSpPr/>
          <p:nvPr/>
        </p:nvSpPr>
        <p:spPr>
          <a:xfrm>
            <a:off x="6400006" y="4972958"/>
            <a:ext cx="2412465" cy="238539"/>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2025 Forecast</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40" name="Text 16">
            <a:extLst>
              <a:ext uri="{FF2B5EF4-FFF2-40B4-BE49-F238E27FC236}">
                <a16:creationId xmlns:a16="http://schemas.microsoft.com/office/drawing/2014/main" id="{FFF522E9-AF6D-EAA4-67EF-3262015D1F33}"/>
              </a:ext>
            </a:extLst>
          </p:cNvPr>
          <p:cNvSpPr/>
          <p:nvPr/>
        </p:nvSpPr>
        <p:spPr>
          <a:xfrm>
            <a:off x="6473563" y="5539006"/>
            <a:ext cx="5003440" cy="610705"/>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The Tentative Budget projects Sales Tax Revenues of $24,485,885 for 2025, an increase from 2024.</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42" name="Text 0">
            <a:extLst>
              <a:ext uri="{FF2B5EF4-FFF2-40B4-BE49-F238E27FC236}">
                <a16:creationId xmlns:a16="http://schemas.microsoft.com/office/drawing/2014/main" id="{5D7DD01E-9E5E-D8C8-B26B-1C5E52565567}"/>
              </a:ext>
            </a:extLst>
          </p:cNvPr>
          <p:cNvSpPr/>
          <p:nvPr/>
        </p:nvSpPr>
        <p:spPr>
          <a:xfrm>
            <a:off x="504913" y="2442804"/>
            <a:ext cx="2599148" cy="1719635"/>
          </a:xfrm>
          <a:prstGeom prst="rect">
            <a:avLst/>
          </a:prstGeom>
          <a:noFill/>
          <a:ln/>
        </p:spPr>
        <p:txBody>
          <a:bodyPr wrap="none" lIns="0" tIns="0" rIns="0" bIns="0" rtlCol="0" anchor="t"/>
          <a:lstStyle/>
          <a:p>
            <a:pPr marL="0" marR="0" lvl="0" indent="0" algn="l" defTabSz="457200" rtl="0" eaLnBrk="1" fontAlgn="auto" latinLnBrk="0" hangingPunct="1">
              <a:lnSpc>
                <a:spcPts val="4850"/>
              </a:lnSpc>
              <a:spcBef>
                <a:spcPts val="0"/>
              </a:spcBef>
              <a:spcAft>
                <a:spcPts val="0"/>
              </a:spcAft>
              <a:buClrTx/>
              <a:buSzTx/>
              <a:buFontTx/>
              <a:buNone/>
              <a:tabLst/>
              <a:defRPr/>
            </a:pPr>
            <a:r>
              <a:rPr kumimoji="0" lang="en-US" sz="385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Sales Tax Revenue</a:t>
            </a:r>
          </a:p>
          <a:p>
            <a:pPr marL="0" marR="0" lvl="0" indent="0" algn="l" defTabSz="457200" rtl="0" eaLnBrk="1" fontAlgn="auto" latinLnBrk="0" hangingPunct="1">
              <a:lnSpc>
                <a:spcPts val="4850"/>
              </a:lnSpc>
              <a:spcBef>
                <a:spcPts val="0"/>
              </a:spcBef>
              <a:spcAft>
                <a:spcPts val="0"/>
              </a:spcAft>
              <a:buClrTx/>
              <a:buSzTx/>
              <a:buFontTx/>
              <a:buNone/>
              <a:tabLst/>
              <a:defRPr/>
            </a:pPr>
            <a:r>
              <a:rPr kumimoji="0" lang="en-US" sz="385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Projections</a:t>
            </a:r>
            <a:endParaRPr kumimoji="0" lang="en-US" sz="38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9777405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7" name="Title 1">
            <a:extLst>
              <a:ext uri="{FF2B5EF4-FFF2-40B4-BE49-F238E27FC236}">
                <a16:creationId xmlns:a16="http://schemas.microsoft.com/office/drawing/2014/main" id="{3B2FF23F-56DE-9B79-E095-5F476B9F3FAB}"/>
              </a:ext>
            </a:extLst>
          </p:cNvPr>
          <p:cNvSpPr>
            <a:spLocks noGrp="1"/>
          </p:cNvSpPr>
          <p:nvPr>
            <p:ph type="title"/>
          </p:nvPr>
        </p:nvSpPr>
        <p:spPr>
          <a:xfrm>
            <a:off x="648929" y="1063417"/>
            <a:ext cx="3777792" cy="4675396"/>
          </a:xfrm>
        </p:spPr>
        <p:txBody>
          <a:bodyPr anchor="ctr">
            <a:normAutofit/>
          </a:bodyPr>
          <a:lstStyle/>
          <a:p>
            <a:r>
              <a:rPr lang="en-US" dirty="0">
                <a:solidFill>
                  <a:srgbClr val="F2F2F2"/>
                </a:solidFill>
                <a:latin typeface="Patrick Hand" panose="00000500000000000000" pitchFamily="2" charset="0"/>
              </a:rPr>
              <a:t>Sales Tax Revenue Projections</a:t>
            </a:r>
          </a:p>
        </p:txBody>
      </p:sp>
      <p:sp>
        <p:nvSpPr>
          <p:cNvPr id="48" name="Rectangle 47">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50"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2" name="Rectangle 51">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8923C5E5-09B2-CC11-4FB4-4AD7FA79D653}"/>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27</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graphicFrame>
        <p:nvGraphicFramePr>
          <p:cNvPr id="8" name="Content Placeholder 7">
            <a:extLst>
              <a:ext uri="{FF2B5EF4-FFF2-40B4-BE49-F238E27FC236}">
                <a16:creationId xmlns:a16="http://schemas.microsoft.com/office/drawing/2014/main" id="{144324C0-9550-BE9E-1989-B6813989E854}"/>
              </a:ext>
            </a:extLst>
          </p:cNvPr>
          <p:cNvGraphicFramePr>
            <a:graphicFrameLocks noGrp="1"/>
          </p:cNvGraphicFramePr>
          <p:nvPr>
            <p:ph idx="1"/>
          </p:nvPr>
        </p:nvGraphicFramePr>
        <p:xfrm>
          <a:off x="5608638" y="1674840"/>
          <a:ext cx="5614990" cy="3354337"/>
        </p:xfrm>
        <a:graphic>
          <a:graphicData uri="http://schemas.openxmlformats.org/drawingml/2006/table">
            <a:tbl>
              <a:tblPr firstRow="1" bandRow="1"/>
              <a:tblGrid>
                <a:gridCol w="519480">
                  <a:extLst>
                    <a:ext uri="{9D8B030D-6E8A-4147-A177-3AD203B41FA5}">
                      <a16:colId xmlns:a16="http://schemas.microsoft.com/office/drawing/2014/main" val="1581595766"/>
                    </a:ext>
                  </a:extLst>
                </a:gridCol>
                <a:gridCol w="1296864">
                  <a:extLst>
                    <a:ext uri="{9D8B030D-6E8A-4147-A177-3AD203B41FA5}">
                      <a16:colId xmlns:a16="http://schemas.microsoft.com/office/drawing/2014/main" val="758079731"/>
                    </a:ext>
                  </a:extLst>
                </a:gridCol>
                <a:gridCol w="1296864">
                  <a:extLst>
                    <a:ext uri="{9D8B030D-6E8A-4147-A177-3AD203B41FA5}">
                      <a16:colId xmlns:a16="http://schemas.microsoft.com/office/drawing/2014/main" val="2333870541"/>
                    </a:ext>
                  </a:extLst>
                </a:gridCol>
                <a:gridCol w="1296864">
                  <a:extLst>
                    <a:ext uri="{9D8B030D-6E8A-4147-A177-3AD203B41FA5}">
                      <a16:colId xmlns:a16="http://schemas.microsoft.com/office/drawing/2014/main" val="3013980014"/>
                    </a:ext>
                  </a:extLst>
                </a:gridCol>
                <a:gridCol w="561406">
                  <a:extLst>
                    <a:ext uri="{9D8B030D-6E8A-4147-A177-3AD203B41FA5}">
                      <a16:colId xmlns:a16="http://schemas.microsoft.com/office/drawing/2014/main" val="963281335"/>
                    </a:ext>
                  </a:extLst>
                </a:gridCol>
                <a:gridCol w="643512">
                  <a:extLst>
                    <a:ext uri="{9D8B030D-6E8A-4147-A177-3AD203B41FA5}">
                      <a16:colId xmlns:a16="http://schemas.microsoft.com/office/drawing/2014/main" val="3937828895"/>
                    </a:ext>
                  </a:extLst>
                </a:gridCol>
              </a:tblGrid>
              <a:tr h="267147">
                <a:tc>
                  <a:txBody>
                    <a:bodyPr/>
                    <a:lstStyle/>
                    <a:p>
                      <a:pPr algn="ctr" fontAlgn="b"/>
                      <a:r>
                        <a:rPr lang="en-US" sz="1400" b="1" i="0" u="none" strike="noStrike" dirty="0">
                          <a:solidFill>
                            <a:srgbClr val="000000"/>
                          </a:solidFill>
                          <a:effectLst/>
                          <a:latin typeface="Calibri" panose="020F0502020204030204" pitchFamily="34" charset="0"/>
                        </a:rPr>
                        <a:t> </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Calibri" panose="020F0502020204030204" pitchFamily="34" charset="0"/>
                        </a:rPr>
                        <a:t>2022</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Calibri" panose="020F0502020204030204" pitchFamily="34" charset="0"/>
                        </a:rPr>
                        <a:t>2023</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Calibri" panose="020F0502020204030204" pitchFamily="34" charset="0"/>
                        </a:rPr>
                        <a:t>2024</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Calibri" panose="020F0502020204030204" pitchFamily="34" charset="0"/>
                        </a:rPr>
                        <a:t>22-24</a:t>
                      </a:r>
                    </a:p>
                  </a:txBody>
                  <a:tcPr marL="8880" marR="8880" marT="88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Calibri" panose="020F0502020204030204" pitchFamily="34" charset="0"/>
                        </a:rPr>
                        <a:t>23-24</a:t>
                      </a:r>
                    </a:p>
                  </a:txBody>
                  <a:tcPr marL="8880" marR="8880" marT="88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8045063"/>
                  </a:ext>
                </a:extLst>
              </a:tr>
              <a:tr h="233606">
                <a:tc>
                  <a:txBody>
                    <a:bodyPr/>
                    <a:lstStyle/>
                    <a:p>
                      <a:pPr algn="ctr" fontAlgn="b"/>
                      <a:r>
                        <a:rPr lang="en-US" sz="1200" b="0" i="0" u="none" strike="noStrike" dirty="0">
                          <a:solidFill>
                            <a:srgbClr val="000000"/>
                          </a:solidFill>
                          <a:effectLst/>
                          <a:latin typeface="Calibri" panose="020F0502020204030204" pitchFamily="34" charset="0"/>
                        </a:rPr>
                        <a:t>Jan</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$1,456,814.74</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$1,625,969.92</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$1,672,218.78</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2.84%</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1892566"/>
                  </a:ext>
                </a:extLst>
              </a:tr>
              <a:tr h="233606">
                <a:tc>
                  <a:txBody>
                    <a:bodyPr/>
                    <a:lstStyle/>
                    <a:p>
                      <a:pPr algn="ctr" fontAlgn="b"/>
                      <a:r>
                        <a:rPr lang="en-US" sz="1200" b="0" i="0" u="none" strike="noStrike" dirty="0">
                          <a:solidFill>
                            <a:srgbClr val="000000"/>
                          </a:solidFill>
                          <a:effectLst/>
                          <a:latin typeface="Calibri" panose="020F0502020204030204" pitchFamily="34" charset="0"/>
                        </a:rPr>
                        <a:t>Feb</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$1,203,687.26</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$1,415,712.02</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$1,472,587.66</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22%</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4.02%</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5446064"/>
                  </a:ext>
                </a:extLst>
              </a:tr>
              <a:tr h="233606">
                <a:tc>
                  <a:txBody>
                    <a:bodyPr/>
                    <a:lstStyle/>
                    <a:p>
                      <a:pPr algn="ctr" fontAlgn="b"/>
                      <a:r>
                        <a:rPr lang="en-US" sz="1200" b="0" i="0" u="none" strike="noStrike" dirty="0">
                          <a:solidFill>
                            <a:srgbClr val="000000"/>
                          </a:solidFill>
                          <a:effectLst/>
                          <a:latin typeface="Calibri" panose="020F0502020204030204" pitchFamily="34" charset="0"/>
                        </a:rPr>
                        <a:t>Mar</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$2,201,368.67</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$2,097,317.08</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$2,277,042.60</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3%</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8.57%</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905466"/>
                  </a:ext>
                </a:extLst>
              </a:tr>
              <a:tr h="233606">
                <a:tc>
                  <a:txBody>
                    <a:bodyPr/>
                    <a:lstStyle/>
                    <a:p>
                      <a:pPr algn="ctr" fontAlgn="b"/>
                      <a:r>
                        <a:rPr lang="en-US" sz="1200" b="0" i="0" u="none" strike="noStrike" dirty="0">
                          <a:solidFill>
                            <a:srgbClr val="000000"/>
                          </a:solidFill>
                          <a:effectLst/>
                          <a:latin typeface="Calibri" panose="020F0502020204030204" pitchFamily="34" charset="0"/>
                        </a:rPr>
                        <a:t>Apr</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$1,697,995.34</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$1,629,102.86</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$1,853,185.33</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9%</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13.75%</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5431164"/>
                  </a:ext>
                </a:extLst>
              </a:tr>
              <a:tr h="233606">
                <a:tc>
                  <a:txBody>
                    <a:bodyPr/>
                    <a:lstStyle/>
                    <a:p>
                      <a:pPr algn="ctr" fontAlgn="b"/>
                      <a:r>
                        <a:rPr lang="en-US" sz="1200" b="0" i="0" u="none" strike="noStrike" dirty="0">
                          <a:solidFill>
                            <a:srgbClr val="000000"/>
                          </a:solidFill>
                          <a:effectLst/>
                          <a:latin typeface="Calibri" panose="020F0502020204030204" pitchFamily="34" charset="0"/>
                        </a:rPr>
                        <a:t>May</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$1,652,948.82</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$1,582,755.83</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$1,896,458.93</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15%</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19.82%</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0856605"/>
                  </a:ext>
                </a:extLst>
              </a:tr>
              <a:tr h="233606">
                <a:tc>
                  <a:txBody>
                    <a:bodyPr/>
                    <a:lstStyle/>
                    <a:p>
                      <a:pPr algn="ctr" fontAlgn="b"/>
                      <a:r>
                        <a:rPr lang="en-US" sz="1200" b="0" i="0" u="none" strike="noStrike" dirty="0">
                          <a:solidFill>
                            <a:srgbClr val="000000"/>
                          </a:solidFill>
                          <a:effectLst/>
                          <a:latin typeface="Calibri" panose="020F0502020204030204" pitchFamily="34" charset="0"/>
                        </a:rPr>
                        <a:t>Jun</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$2,036,751.16</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$2,881,528.77</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$2,383,430.27</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FF0000"/>
                          </a:solidFill>
                          <a:effectLst/>
                          <a:latin typeface="Calibri" panose="020F0502020204030204" pitchFamily="34" charset="0"/>
                        </a:rPr>
                        <a:t>-17.29%</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02660226"/>
                  </a:ext>
                </a:extLst>
              </a:tr>
              <a:tr h="233606">
                <a:tc>
                  <a:txBody>
                    <a:bodyPr/>
                    <a:lstStyle/>
                    <a:p>
                      <a:pPr algn="ctr" fontAlgn="b"/>
                      <a:r>
                        <a:rPr lang="en-US" sz="1200" b="0" i="0" u="none" strike="noStrike" dirty="0">
                          <a:solidFill>
                            <a:srgbClr val="000000"/>
                          </a:solidFill>
                          <a:effectLst/>
                          <a:latin typeface="Calibri" panose="020F0502020204030204" pitchFamily="34" charset="0"/>
                        </a:rPr>
                        <a:t>Jul</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$1,588,907.85</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$1,803,057.83</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$2,129,181.74</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34%</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18.09%</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1902045"/>
                  </a:ext>
                </a:extLst>
              </a:tr>
              <a:tr h="233606">
                <a:tc>
                  <a:txBody>
                    <a:bodyPr/>
                    <a:lstStyle/>
                    <a:p>
                      <a:pPr algn="ctr" fontAlgn="b"/>
                      <a:r>
                        <a:rPr lang="en-US" sz="1200" b="0" i="0" u="none" strike="noStrike" dirty="0">
                          <a:solidFill>
                            <a:srgbClr val="000000"/>
                          </a:solidFill>
                          <a:effectLst/>
                          <a:latin typeface="Calibri" panose="020F0502020204030204" pitchFamily="34" charset="0"/>
                        </a:rPr>
                        <a:t>Aug</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$1,534,535.06</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$1,754,399.38</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$2,124,673.41</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38%</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21.11%</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4167047"/>
                  </a:ext>
                </a:extLst>
              </a:tr>
              <a:tr h="233606">
                <a:tc>
                  <a:txBody>
                    <a:bodyPr/>
                    <a:lstStyle/>
                    <a:p>
                      <a:pPr algn="ctr" fontAlgn="b"/>
                      <a:r>
                        <a:rPr lang="en-US" sz="1200" b="0" i="0" u="none" strike="noStrike" dirty="0">
                          <a:solidFill>
                            <a:srgbClr val="000000"/>
                          </a:solidFill>
                          <a:effectLst/>
                          <a:latin typeface="Calibri" panose="020F0502020204030204" pitchFamily="34" charset="0"/>
                        </a:rPr>
                        <a:t>Sep</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$3,266,926.12</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$3,446,769.59</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$2,421,536.69</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dirty="0">
                          <a:solidFill>
                            <a:srgbClr val="000000"/>
                          </a:solidFill>
                          <a:effectLst/>
                          <a:latin typeface="Calibri" panose="020F0502020204030204" pitchFamily="34" charset="0"/>
                        </a:rPr>
                        <a:t>-26%</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FF0000"/>
                          </a:solidFill>
                          <a:effectLst/>
                          <a:latin typeface="Calibri" panose="020F0502020204030204" pitchFamily="34" charset="0"/>
                        </a:rPr>
                        <a:t>-29.74%</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65759980"/>
                  </a:ext>
                </a:extLst>
              </a:tr>
              <a:tr h="233606">
                <a:tc>
                  <a:txBody>
                    <a:bodyPr/>
                    <a:lstStyle/>
                    <a:p>
                      <a:pPr algn="ctr" fontAlgn="b"/>
                      <a:r>
                        <a:rPr lang="en-US" sz="1200" b="0" i="0" u="none" strike="noStrike" dirty="0">
                          <a:solidFill>
                            <a:srgbClr val="000000"/>
                          </a:solidFill>
                          <a:effectLst/>
                          <a:latin typeface="Calibri" panose="020F0502020204030204" pitchFamily="34" charset="0"/>
                        </a:rPr>
                        <a:t>Oct</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$1,598,090.38</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$1,696,372.23</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$0.00</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5873643"/>
                  </a:ext>
                </a:extLst>
              </a:tr>
              <a:tr h="233606">
                <a:tc>
                  <a:txBody>
                    <a:bodyPr/>
                    <a:lstStyle/>
                    <a:p>
                      <a:pPr algn="ctr" fontAlgn="b"/>
                      <a:r>
                        <a:rPr lang="en-US" sz="1200" b="0" i="0" u="none" strike="noStrike" dirty="0">
                          <a:solidFill>
                            <a:srgbClr val="000000"/>
                          </a:solidFill>
                          <a:effectLst/>
                          <a:latin typeface="Calibri" panose="020F0502020204030204" pitchFamily="34" charset="0"/>
                        </a:rPr>
                        <a:t>Nov</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$1,562,416.03</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$1,647,262.44</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$0.00</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4271063"/>
                  </a:ext>
                </a:extLst>
              </a:tr>
              <a:tr h="233606">
                <a:tc>
                  <a:txBody>
                    <a:bodyPr/>
                    <a:lstStyle/>
                    <a:p>
                      <a:pPr algn="ctr" fontAlgn="b"/>
                      <a:r>
                        <a:rPr lang="en-US" sz="1200" b="0" i="0" u="none" strike="noStrike" dirty="0">
                          <a:solidFill>
                            <a:srgbClr val="000000"/>
                          </a:solidFill>
                          <a:effectLst/>
                          <a:latin typeface="Calibri" panose="020F0502020204030204" pitchFamily="34" charset="0"/>
                        </a:rPr>
                        <a:t>Dec</a:t>
                      </a: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$2,356,608.66</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$3,001,570.26</a:t>
                      </a:r>
                    </a:p>
                  </a:txBody>
                  <a:tcPr marL="8880" marR="8880" marT="88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en-US" sz="1200" b="0" i="0" u="none" strike="noStrike" dirty="0">
                          <a:solidFill>
                            <a:srgbClr val="000000"/>
                          </a:solidFill>
                          <a:effectLst/>
                          <a:latin typeface="Calibri" panose="020F0502020204030204" pitchFamily="34" charset="0"/>
                        </a:rPr>
                        <a:t>$0.00</a:t>
                      </a: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880" marR="8880" marT="888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880" marR="8880" marT="888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853932668"/>
                  </a:ext>
                </a:extLst>
              </a:tr>
              <a:tr h="283918">
                <a:tc>
                  <a:txBody>
                    <a:bodyPr/>
                    <a:lstStyle/>
                    <a:p>
                      <a:pPr algn="ctr" fontAlgn="b"/>
                      <a:r>
                        <a:rPr lang="en-US" sz="1400" b="1" i="0" u="none" strike="noStrike" dirty="0">
                          <a:solidFill>
                            <a:srgbClr val="000000"/>
                          </a:solidFill>
                          <a:effectLst/>
                          <a:latin typeface="Calibri" panose="020F0502020204030204" pitchFamily="34" charset="0"/>
                        </a:rPr>
                        <a:t>Total</a:t>
                      </a:r>
                    </a:p>
                  </a:txBody>
                  <a:tcPr marL="8880" marR="8880" marT="8880" marB="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en-US" sz="1400" b="1" i="0" u="none" strike="noStrike" dirty="0">
                          <a:solidFill>
                            <a:srgbClr val="000000"/>
                          </a:solidFill>
                          <a:effectLst/>
                          <a:latin typeface="Calibri" panose="020F0502020204030204" pitchFamily="34" charset="0"/>
                        </a:rPr>
                        <a:t>$22,157,050.09</a:t>
                      </a:r>
                    </a:p>
                  </a:txBody>
                  <a:tcPr marL="8880" marR="8880" marT="8880" marB="0" anchor="b">
                    <a:lnL w="1270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en-US" sz="1400" b="1" i="0" u="none" strike="noStrike" dirty="0">
                          <a:solidFill>
                            <a:srgbClr val="000000"/>
                          </a:solidFill>
                          <a:effectLst/>
                          <a:latin typeface="Calibri" panose="020F0502020204030204" pitchFamily="34" charset="0"/>
                        </a:rPr>
                        <a:t>$24,581,818.21</a:t>
                      </a:r>
                    </a:p>
                  </a:txBody>
                  <a:tcPr marL="8880" marR="8880" marT="8880"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r" fontAlgn="b"/>
                      <a:r>
                        <a:rPr lang="en-US" sz="1400" b="1" i="0" u="none" strike="noStrike" dirty="0">
                          <a:solidFill>
                            <a:srgbClr val="000000"/>
                          </a:solidFill>
                          <a:effectLst/>
                          <a:latin typeface="Calibri" panose="020F0502020204030204" pitchFamily="34" charset="0"/>
                        </a:rPr>
                        <a:t>$18,230,315.41</a:t>
                      </a:r>
                    </a:p>
                  </a:txBody>
                  <a:tcPr marL="8880" marR="8880" marT="8880" marB="0" anchor="b">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pPr algn="ctr" fontAlgn="b"/>
                      <a:r>
                        <a:rPr lang="en-US" sz="1500" b="1" i="0" u="none" strike="noStrike" dirty="0">
                          <a:solidFill>
                            <a:srgbClr val="000000"/>
                          </a:solidFill>
                          <a:effectLst/>
                          <a:latin typeface="Calibri" panose="020F0502020204030204" pitchFamily="34" charset="0"/>
                        </a:rPr>
                        <a:t>82%</a:t>
                      </a:r>
                    </a:p>
                  </a:txBody>
                  <a:tcPr marL="8880" marR="8880" marT="8880" marB="0" anchor="b">
                    <a:lnL w="635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0000"/>
                          </a:solidFill>
                          <a:effectLst/>
                          <a:latin typeface="Calibri" panose="020F0502020204030204" pitchFamily="34" charset="0"/>
                        </a:rPr>
                        <a:t>74%</a:t>
                      </a:r>
                    </a:p>
                  </a:txBody>
                  <a:tcPr marL="8880" marR="8880" marT="8880" marB="0" anchor="b">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B050"/>
                    </a:solidFill>
                  </a:tcPr>
                </a:tc>
                <a:extLst>
                  <a:ext uri="{0D108BD9-81ED-4DB2-BD59-A6C34878D82A}">
                    <a16:rowId xmlns:a16="http://schemas.microsoft.com/office/drawing/2014/main" val="3075868271"/>
                  </a:ext>
                </a:extLst>
              </a:tr>
            </a:tbl>
          </a:graphicData>
        </a:graphic>
      </p:graphicFrame>
    </p:spTree>
    <p:extLst>
      <p:ext uri="{BB962C8B-B14F-4D97-AF65-F5344CB8AC3E}">
        <p14:creationId xmlns:p14="http://schemas.microsoft.com/office/powerpoint/2010/main" val="3316723929"/>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28</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1068388" y="202922"/>
            <a:ext cx="8947522" cy="1400530"/>
          </a:xfrm>
        </p:spPr>
        <p:txBody>
          <a:bodyPr anchor="ctr">
            <a:normAutofit/>
          </a:bodyPr>
          <a:lstStyle/>
          <a:p>
            <a:r>
              <a:rPr lang="en-US" dirty="0">
                <a:solidFill>
                  <a:srgbClr val="FFFFFF"/>
                </a:solidFill>
                <a:latin typeface="Patrick Hand" panose="00000500000000000000" pitchFamily="2" charset="0"/>
              </a:rPr>
              <a:t>Tentative Budget Projects Significant Sales Tax Increase</a:t>
            </a:r>
          </a:p>
        </p:txBody>
      </p:sp>
      <p:sp>
        <p:nvSpPr>
          <p:cNvPr id="18" name="Content Placeholder 2">
            <a:extLst>
              <a:ext uri="{FF2B5EF4-FFF2-40B4-BE49-F238E27FC236}">
                <a16:creationId xmlns:a16="http://schemas.microsoft.com/office/drawing/2014/main" id="{9D496282-1A2D-4226-8569-2F4979EBA0A5}"/>
              </a:ext>
            </a:extLst>
          </p:cNvPr>
          <p:cNvSpPr>
            <a:spLocks noGrp="1"/>
          </p:cNvSpPr>
          <p:nvPr>
            <p:ph idx="1"/>
          </p:nvPr>
        </p:nvSpPr>
        <p:spPr>
          <a:xfrm>
            <a:off x="5488986" y="2603230"/>
            <a:ext cx="6461905" cy="3727027"/>
          </a:xfrm>
        </p:spPr>
        <p:txBody>
          <a:bodyPr>
            <a:noAutofit/>
          </a:bodyPr>
          <a:lstStyle/>
          <a:p>
            <a:pPr>
              <a:buClr>
                <a:schemeClr val="tx2">
                  <a:lumMod val="60000"/>
                  <a:lumOff val="40000"/>
                </a:schemeClr>
              </a:buClr>
            </a:pPr>
            <a:r>
              <a:rPr lang="en-US" dirty="0">
                <a:latin typeface="Patrick Hand" panose="00000500000000000000" pitchFamily="2" charset="0"/>
              </a:rPr>
              <a:t>2025 Sales Tax Revenue is projected at $24.4 M.  $2.3 M more than was budgeted for 2024. </a:t>
            </a:r>
          </a:p>
          <a:p>
            <a:pPr>
              <a:buClr>
                <a:schemeClr val="tx2">
                  <a:lumMod val="60000"/>
                  <a:lumOff val="40000"/>
                </a:schemeClr>
              </a:buClr>
            </a:pPr>
            <a:r>
              <a:rPr lang="en-US" dirty="0">
                <a:latin typeface="Patrick Hand" panose="00000500000000000000" pitchFamily="2" charset="0"/>
              </a:rPr>
              <a:t>Through September, however, the county has received $18.2 M or 82% of the total 2024 budgeted Sales Tax revenue of $22.1 M. </a:t>
            </a:r>
          </a:p>
          <a:p>
            <a:pPr>
              <a:buClr>
                <a:schemeClr val="tx2">
                  <a:lumMod val="60000"/>
                  <a:lumOff val="40000"/>
                </a:schemeClr>
              </a:buClr>
            </a:pPr>
            <a:r>
              <a:rPr lang="en-US" dirty="0">
                <a:latin typeface="Patrick Hand" panose="00000500000000000000" pitchFamily="2" charset="0"/>
              </a:rPr>
              <a:t>Total Sales Tax Revenue for 2024 is currently estimated at $25.4 M.</a:t>
            </a:r>
          </a:p>
          <a:p>
            <a:pPr>
              <a:buClr>
                <a:schemeClr val="tx2">
                  <a:lumMod val="60000"/>
                  <a:lumOff val="40000"/>
                </a:schemeClr>
              </a:buClr>
            </a:pPr>
            <a:r>
              <a:rPr lang="en-US" dirty="0">
                <a:latin typeface="Patrick Hand" panose="00000500000000000000" pitchFamily="2" charset="0"/>
              </a:rPr>
              <a:t>Schoharie county sales tax revenue exceeded property taxes in 2023 and same is projected for 2024.</a:t>
            </a:r>
          </a:p>
          <a:p>
            <a:pPr>
              <a:buClr>
                <a:schemeClr val="tx2">
                  <a:lumMod val="60000"/>
                  <a:lumOff val="40000"/>
                </a:schemeClr>
              </a:buClr>
            </a:pPr>
            <a:endParaRPr lang="en-US" sz="2400" dirty="0">
              <a:latin typeface="Patrick Hand" panose="00000500000000000000" pitchFamily="2" charset="0"/>
            </a:endParaRPr>
          </a:p>
          <a:p>
            <a:pPr>
              <a:buClr>
                <a:schemeClr val="tx2">
                  <a:lumMod val="60000"/>
                  <a:lumOff val="40000"/>
                </a:schemeClr>
              </a:buClr>
            </a:pPr>
            <a:endParaRPr lang="en-US" sz="2400" dirty="0">
              <a:latin typeface="Patrick Hand" panose="00000500000000000000" pitchFamily="2" charset="0"/>
            </a:endParaRPr>
          </a:p>
        </p:txBody>
      </p:sp>
      <p:pic>
        <p:nvPicPr>
          <p:cNvPr id="3" name="Picture 2">
            <a:extLst>
              <a:ext uri="{FF2B5EF4-FFF2-40B4-BE49-F238E27FC236}">
                <a16:creationId xmlns:a16="http://schemas.microsoft.com/office/drawing/2014/main" id="{3ACFC6C2-58C9-01D8-7CB5-47C82AC965A1}"/>
              </a:ext>
            </a:extLst>
          </p:cNvPr>
          <p:cNvPicPr>
            <a:picLocks noChangeAspect="1"/>
          </p:cNvPicPr>
          <p:nvPr/>
        </p:nvPicPr>
        <p:blipFill>
          <a:blip r:embed="rId2"/>
          <a:stretch>
            <a:fillRect/>
          </a:stretch>
        </p:blipFill>
        <p:spPr>
          <a:xfrm>
            <a:off x="241109" y="2394320"/>
            <a:ext cx="5099483" cy="3591611"/>
          </a:xfrm>
          <a:prstGeom prst="rect">
            <a:avLst/>
          </a:prstGeom>
        </p:spPr>
      </p:pic>
    </p:spTree>
    <p:extLst>
      <p:ext uri="{BB962C8B-B14F-4D97-AF65-F5344CB8AC3E}">
        <p14:creationId xmlns:p14="http://schemas.microsoft.com/office/powerpoint/2010/main" val="282453874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7" name="Rectangle 2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C93ADCF4-B12F-EF8C-0AC7-74D36CAF340A}"/>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29</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 name="Text 0">
            <a:extLst>
              <a:ext uri="{FF2B5EF4-FFF2-40B4-BE49-F238E27FC236}">
                <a16:creationId xmlns:a16="http://schemas.microsoft.com/office/drawing/2014/main" id="{BD234361-58AD-5BD0-12D8-CB8C4B65F135}"/>
              </a:ext>
            </a:extLst>
          </p:cNvPr>
          <p:cNvSpPr/>
          <p:nvPr/>
        </p:nvSpPr>
        <p:spPr>
          <a:xfrm>
            <a:off x="3121460" y="223158"/>
            <a:ext cx="3809563" cy="617101"/>
          </a:xfrm>
          <a:prstGeom prst="rect">
            <a:avLst/>
          </a:prstGeom>
          <a:noFill/>
          <a:ln/>
        </p:spPr>
        <p:txBody>
          <a:bodyPr wrap="none" lIns="0" tIns="0" rIns="0" bIns="0" rtlCol="0" anchor="t"/>
          <a:lstStyle/>
          <a:p>
            <a:pPr marL="0" marR="0" lvl="0" indent="0" algn="l" defTabSz="457200" rtl="0" eaLnBrk="1" fontAlgn="auto" latinLnBrk="0" hangingPunct="1">
              <a:lnSpc>
                <a:spcPts val="4850"/>
              </a:lnSpc>
              <a:spcBef>
                <a:spcPts val="0"/>
              </a:spcBef>
              <a:spcAft>
                <a:spcPts val="0"/>
              </a:spcAft>
              <a:buClrTx/>
              <a:buSzTx/>
              <a:buFontTx/>
              <a:buNone/>
              <a:tabLst/>
              <a:defRPr/>
            </a:pPr>
            <a:r>
              <a:rPr kumimoji="0" lang="en-US" sz="385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General Fund Balance</a:t>
            </a:r>
            <a:endParaRPr kumimoji="0" lang="en-US" sz="385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6" name="Text 2">
            <a:extLst>
              <a:ext uri="{FF2B5EF4-FFF2-40B4-BE49-F238E27FC236}">
                <a16:creationId xmlns:a16="http://schemas.microsoft.com/office/drawing/2014/main" id="{DB1A2386-A2C8-61AD-5059-A40758B324C7}"/>
              </a:ext>
            </a:extLst>
          </p:cNvPr>
          <p:cNvSpPr/>
          <p:nvPr/>
        </p:nvSpPr>
        <p:spPr>
          <a:xfrm>
            <a:off x="941266" y="1063416"/>
            <a:ext cx="2468880"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Appropriation for 2025</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7" name="Text 3">
            <a:extLst>
              <a:ext uri="{FF2B5EF4-FFF2-40B4-BE49-F238E27FC236}">
                <a16:creationId xmlns:a16="http://schemas.microsoft.com/office/drawing/2014/main" id="{70011E9B-FAAA-E754-7900-F8EBADE4305B}"/>
              </a:ext>
            </a:extLst>
          </p:cNvPr>
          <p:cNvSpPr/>
          <p:nvPr/>
        </p:nvSpPr>
        <p:spPr>
          <a:xfrm>
            <a:off x="941266" y="1520139"/>
            <a:ext cx="6891814" cy="790099"/>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The Tentative Budget proposes appropriating $5 million from the General Fund Balance.</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8" name="Text 5">
            <a:extLst>
              <a:ext uri="{FF2B5EF4-FFF2-40B4-BE49-F238E27FC236}">
                <a16:creationId xmlns:a16="http://schemas.microsoft.com/office/drawing/2014/main" id="{6EAFBFAD-5DD7-0FDE-3A17-6323252C2C70}"/>
              </a:ext>
            </a:extLst>
          </p:cNvPr>
          <p:cNvSpPr/>
          <p:nvPr/>
        </p:nvSpPr>
        <p:spPr>
          <a:xfrm>
            <a:off x="941266" y="3081168"/>
            <a:ext cx="2468880"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Current Balance</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10" name="Text 6">
            <a:extLst>
              <a:ext uri="{FF2B5EF4-FFF2-40B4-BE49-F238E27FC236}">
                <a16:creationId xmlns:a16="http://schemas.microsoft.com/office/drawing/2014/main" id="{71E65CBA-869A-A2FC-E5AE-EAF82EB45C1C}"/>
              </a:ext>
            </a:extLst>
          </p:cNvPr>
          <p:cNvSpPr/>
          <p:nvPr/>
        </p:nvSpPr>
        <p:spPr>
          <a:xfrm>
            <a:off x="941266" y="3537892"/>
            <a:ext cx="6891814" cy="790099"/>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As of December 31, 2023, the Unassigned General Fund Balance stood at $42.3 million.</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12" name="Text 8">
            <a:extLst>
              <a:ext uri="{FF2B5EF4-FFF2-40B4-BE49-F238E27FC236}">
                <a16:creationId xmlns:a16="http://schemas.microsoft.com/office/drawing/2014/main" id="{FBDC0B01-B10F-EC39-B48C-94187AC0F100}"/>
              </a:ext>
            </a:extLst>
          </p:cNvPr>
          <p:cNvSpPr/>
          <p:nvPr/>
        </p:nvSpPr>
        <p:spPr>
          <a:xfrm>
            <a:off x="941266" y="5098920"/>
            <a:ext cx="2468880" cy="308610"/>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2024 Bond Payoff</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
        <p:nvSpPr>
          <p:cNvPr id="14" name="Text 9">
            <a:extLst>
              <a:ext uri="{FF2B5EF4-FFF2-40B4-BE49-F238E27FC236}">
                <a16:creationId xmlns:a16="http://schemas.microsoft.com/office/drawing/2014/main" id="{36F1AB62-184F-0111-7DAD-C91B70E7F4B4}"/>
              </a:ext>
            </a:extLst>
          </p:cNvPr>
          <p:cNvSpPr/>
          <p:nvPr/>
        </p:nvSpPr>
        <p:spPr>
          <a:xfrm>
            <a:off x="941266" y="5555644"/>
            <a:ext cx="6891814" cy="790099"/>
          </a:xfrm>
          <a:prstGeom prst="rect">
            <a:avLst/>
          </a:prstGeom>
          <a:noFill/>
          <a:ln/>
        </p:spPr>
        <p:txBody>
          <a:bodyPr wrap="square" lIns="0" tIns="0" rIns="0" bIns="0" rtlCol="0" anchor="t"/>
          <a:lstStyle/>
          <a:p>
            <a:pPr marL="0" marR="0" lvl="0" indent="0" algn="l" defTabSz="457200" rtl="0" eaLnBrk="1" fontAlgn="auto" latinLnBrk="0" hangingPunct="1">
              <a:lnSpc>
                <a:spcPts val="31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E5155"/>
                </a:solidFill>
                <a:effectLst/>
                <a:uLnTx/>
                <a:uFillTx/>
                <a:latin typeface="Patrick Hand" pitchFamily="34" charset="0"/>
                <a:ea typeface="Patrick Hand" pitchFamily="34" charset="-122"/>
                <a:cs typeface="Patrick Hand" pitchFamily="34" charset="-120"/>
              </a:rPr>
              <a:t>Excess of  $11 million of General Fund Balance has been earmarked to payoff  maturing bonds.</a:t>
            </a:r>
            <a:endParaRPr kumimoji="0" lang="en-US" sz="1900" b="0" i="0" u="none" strike="noStrike" kern="1200" cap="none" spc="0" normalizeH="0" baseline="0" noProof="0" dirty="0">
              <a:ln>
                <a:noFill/>
              </a:ln>
              <a:solidFill>
                <a:srgbClr val="1E5155"/>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028198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Codes on papers">
            <a:extLst>
              <a:ext uri="{FF2B5EF4-FFF2-40B4-BE49-F238E27FC236}">
                <a16:creationId xmlns:a16="http://schemas.microsoft.com/office/drawing/2014/main" id="{ADDB3A59-D58B-08A6-C548-1C1F3781AB98}"/>
              </a:ext>
            </a:extLst>
          </p:cNvPr>
          <p:cNvPicPr>
            <a:picLocks noChangeAspect="1"/>
          </p:cNvPicPr>
          <p:nvPr/>
        </p:nvPicPr>
        <p:blipFill>
          <a:blip r:embed="rId7">
            <a:duotone>
              <a:prstClr val="black"/>
              <a:schemeClr val="accent5">
                <a:tint val="45000"/>
                <a:satMod val="400000"/>
              </a:schemeClr>
            </a:duotone>
            <a:alphaModFix amt="25000"/>
          </a:blip>
          <a:srcRect t="15730"/>
          <a:stretch/>
        </p:blipFill>
        <p:spPr>
          <a:xfrm>
            <a:off x="20" y="9063"/>
            <a:ext cx="12191980" cy="6857990"/>
          </a:xfrm>
          <a:prstGeom prst="rect">
            <a:avLst/>
          </a:prstGeom>
        </p:spPr>
      </p:pic>
      <p:sp>
        <p:nvSpPr>
          <p:cNvPr id="2" name="Title 1">
            <a:extLst>
              <a:ext uri="{FF2B5EF4-FFF2-40B4-BE49-F238E27FC236}">
                <a16:creationId xmlns:a16="http://schemas.microsoft.com/office/drawing/2014/main" id="{D8587397-B320-95C6-8235-2D965EB0906F}"/>
              </a:ext>
            </a:extLst>
          </p:cNvPr>
          <p:cNvSpPr>
            <a:spLocks noGrp="1"/>
          </p:cNvSpPr>
          <p:nvPr>
            <p:ph type="title"/>
          </p:nvPr>
        </p:nvSpPr>
        <p:spPr>
          <a:xfrm>
            <a:off x="364165" y="141840"/>
            <a:ext cx="4717944" cy="1534560"/>
          </a:xfrm>
        </p:spPr>
        <p:txBody>
          <a:bodyPr vert="horz" lIns="91440" tIns="45720" rIns="91440" bIns="45720" rtlCol="0" anchor="b">
            <a:normAutofit/>
          </a:bodyPr>
          <a:lstStyle/>
          <a:p>
            <a:r>
              <a:rPr lang="en-US" sz="7200" dirty="0">
                <a:latin typeface="Patrick Hand" panose="00000500000000000000" pitchFamily="2" charset="0"/>
              </a:rPr>
              <a:t>Inflation</a:t>
            </a:r>
            <a:r>
              <a:rPr lang="en-US" sz="7200" dirty="0"/>
              <a:t> </a:t>
            </a:r>
          </a:p>
        </p:txBody>
      </p:sp>
      <p:sp>
        <p:nvSpPr>
          <p:cNvPr id="22" name="Rectangle 21">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3DC6D42C-A162-9CF5-1DEC-D2E9044A8773}"/>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9A7807E9-9549-477B-AD48-A62D798F6328}" type="slidenum">
              <a:rPr lang="en-US" smtClean="0"/>
              <a:pPr defTabSz="914400">
                <a:spcAft>
                  <a:spcPts val="600"/>
                </a:spcAft>
              </a:pPr>
              <a:t>3</a:t>
            </a:fld>
            <a:endParaRPr lang="en-US"/>
          </a:p>
        </p:txBody>
      </p:sp>
      <p:pic>
        <p:nvPicPr>
          <p:cNvPr id="9" name="Picture 8">
            <a:extLst>
              <a:ext uri="{FF2B5EF4-FFF2-40B4-BE49-F238E27FC236}">
                <a16:creationId xmlns:a16="http://schemas.microsoft.com/office/drawing/2014/main" id="{06E368BB-1EEB-8BBC-A10E-D190506DAF07}"/>
              </a:ext>
            </a:extLst>
          </p:cNvPr>
          <p:cNvPicPr>
            <a:picLocks noChangeAspect="1"/>
          </p:cNvPicPr>
          <p:nvPr/>
        </p:nvPicPr>
        <p:blipFill>
          <a:blip r:embed="rId8"/>
          <a:stretch>
            <a:fillRect/>
          </a:stretch>
        </p:blipFill>
        <p:spPr>
          <a:xfrm>
            <a:off x="364165" y="1845854"/>
            <a:ext cx="5672490" cy="3771900"/>
          </a:xfrm>
          <a:prstGeom prst="rect">
            <a:avLst/>
          </a:prstGeom>
        </p:spPr>
      </p:pic>
      <p:sp>
        <p:nvSpPr>
          <p:cNvPr id="13" name="Content Placeholder 12">
            <a:extLst>
              <a:ext uri="{FF2B5EF4-FFF2-40B4-BE49-F238E27FC236}">
                <a16:creationId xmlns:a16="http://schemas.microsoft.com/office/drawing/2014/main" id="{8101BCB2-93C4-EEC0-7CC4-EB543C4607FA}"/>
              </a:ext>
            </a:extLst>
          </p:cNvPr>
          <p:cNvSpPr>
            <a:spLocks noGrp="1"/>
          </p:cNvSpPr>
          <p:nvPr>
            <p:ph idx="1"/>
          </p:nvPr>
        </p:nvSpPr>
        <p:spPr>
          <a:xfrm>
            <a:off x="6400800" y="1822528"/>
            <a:ext cx="5560971" cy="4474577"/>
          </a:xfrm>
        </p:spPr>
        <p:txBody>
          <a:bodyPr>
            <a:normAutofit/>
          </a:bodyPr>
          <a:lstStyle/>
          <a:p>
            <a:r>
              <a:rPr lang="en-US" b="0" i="0" dirty="0">
                <a:effectLst/>
                <a:latin typeface="Patrick Hand" panose="00000500000000000000" pitchFamily="2" charset="0"/>
              </a:rPr>
              <a:t>In May 2024, inflation was at 3.5% year over year, which was the lowest level in three years.</a:t>
            </a:r>
          </a:p>
          <a:p>
            <a:r>
              <a:rPr lang="en-US" b="0" i="0" dirty="0">
                <a:effectLst/>
                <a:latin typeface="Patrick Hand" panose="00000500000000000000" pitchFamily="2" charset="0"/>
              </a:rPr>
              <a:t>Inflation reached 8% in 2022, a 40-year high.</a:t>
            </a:r>
          </a:p>
          <a:p>
            <a:r>
              <a:rPr lang="en-US" b="0" i="0" dirty="0">
                <a:effectLst/>
                <a:latin typeface="Patrick Hand" panose="00000500000000000000" pitchFamily="2" charset="0"/>
              </a:rPr>
              <a:t>Wage changes, rent costs, and the importation of goods are some of the most expensive parts of inflation.</a:t>
            </a:r>
          </a:p>
          <a:p>
            <a:r>
              <a:rPr lang="en-US" dirty="0">
                <a:latin typeface="Patrick Hand" panose="00000500000000000000" pitchFamily="2" charset="0"/>
              </a:rPr>
              <a:t>We have also seen an accelerated increase in basic household goods.</a:t>
            </a:r>
          </a:p>
          <a:p>
            <a:r>
              <a:rPr lang="en-US" dirty="0">
                <a:latin typeface="Patrick Hand" panose="00000500000000000000" pitchFamily="2" charset="0"/>
              </a:rPr>
              <a:t>Food inflation is also high, and costs have not returned to the pre-pandemic levels</a:t>
            </a:r>
          </a:p>
        </p:txBody>
      </p:sp>
    </p:spTree>
    <p:extLst>
      <p:ext uri="{BB962C8B-B14F-4D97-AF65-F5344CB8AC3E}">
        <p14:creationId xmlns:p14="http://schemas.microsoft.com/office/powerpoint/2010/main" val="3186045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8930" y="629267"/>
            <a:ext cx="9252154" cy="1016654"/>
          </a:xfrm>
        </p:spPr>
        <p:txBody>
          <a:bodyPr>
            <a:normAutofit/>
          </a:bodyPr>
          <a:lstStyle/>
          <a:p>
            <a:r>
              <a:rPr lang="en-US">
                <a:solidFill>
                  <a:srgbClr val="EBEBEB"/>
                </a:solidFill>
                <a:latin typeface="Patrick Hand" panose="00000500000000000000" pitchFamily="2" charset="0"/>
              </a:rPr>
              <a:t>Fund Balance &amp; Legacy Debt  Overview  </a:t>
            </a:r>
          </a:p>
        </p:txBody>
      </p:sp>
      <p:sp>
        <p:nvSpPr>
          <p:cNvPr id="37" name="Rectangle 36">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30</a:t>
            </a:fld>
            <a:endParaRPr kumimoji="0" lang="en-US"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39" name="Freeform: Shape 38">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28" name="Content Placeholder 2">
            <a:extLst>
              <a:ext uri="{FF2B5EF4-FFF2-40B4-BE49-F238E27FC236}">
                <a16:creationId xmlns:a16="http://schemas.microsoft.com/office/drawing/2014/main" id="{FEE44913-2C24-0EC4-A0D2-3A53F30E44F0}"/>
              </a:ext>
            </a:extLst>
          </p:cNvPr>
          <p:cNvGraphicFramePr>
            <a:graphicFrameLocks noGrp="1"/>
          </p:cNvGraphicFramePr>
          <p:nvPr>
            <p:ph idx="1"/>
            <p:extLst>
              <p:ext uri="{D42A27DB-BD31-4B8C-83A1-F6EECF244321}">
                <p14:modId xmlns:p14="http://schemas.microsoft.com/office/powerpoint/2010/main" val="83447293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900460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Slide Number Placeholder 3">
            <a:extLst>
              <a:ext uri="{FF2B5EF4-FFF2-40B4-BE49-F238E27FC236}">
                <a16:creationId xmlns:a16="http://schemas.microsoft.com/office/drawing/2014/main" id="{EE357263-D2AC-DABB-1D17-0FFB1BCB1F93}"/>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31</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 name="Slide Number Placeholder 3">
            <a:extLst>
              <a:ext uri="{FF2B5EF4-FFF2-40B4-BE49-F238E27FC236}">
                <a16:creationId xmlns:a16="http://schemas.microsoft.com/office/drawing/2014/main" id="{26869E45-9A9A-A998-71FC-26254372B03B}"/>
              </a:ext>
            </a:extLst>
          </p:cNvPr>
          <p:cNvSpPr txBox="1">
            <a:spLocks/>
          </p:cNvSpPr>
          <p:nvPr/>
        </p:nvSpPr>
        <p:spPr bwMode="gray">
          <a:xfrm>
            <a:off x="10352540" y="295729"/>
            <a:ext cx="838199" cy="767687"/>
          </a:xfrm>
          <a:prstGeom prst="rect">
            <a:avLst/>
          </a:prstGeom>
        </p:spPr>
        <p:txBody>
          <a:bodyPr vert="horz" lIns="91440" tIns="45720" rIns="91440" bIns="45720" rtlCol="0" anchor="b"/>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9A7807E9-9549-477B-AD48-A62D798F6328}" type="slidenum">
              <a:rPr kumimoji="0" lang="en-US"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3" name="Text 0">
            <a:extLst>
              <a:ext uri="{FF2B5EF4-FFF2-40B4-BE49-F238E27FC236}">
                <a16:creationId xmlns:a16="http://schemas.microsoft.com/office/drawing/2014/main" id="{A7E61DC4-3E02-6AE8-7389-3139581BF289}"/>
              </a:ext>
            </a:extLst>
          </p:cNvPr>
          <p:cNvSpPr/>
          <p:nvPr/>
        </p:nvSpPr>
        <p:spPr>
          <a:xfrm>
            <a:off x="3086686" y="1200967"/>
            <a:ext cx="6426339" cy="1143000"/>
          </a:xfrm>
          <a:prstGeom prst="rect">
            <a:avLst/>
          </a:prstGeom>
          <a:noFill/>
          <a:ln/>
        </p:spPr>
        <p:txBody>
          <a:bodyPr wrap="none" lIns="0" tIns="0" rIns="0" bIns="0" rtlCol="0" anchor="t"/>
          <a:lstStyle/>
          <a:p>
            <a:pPr marL="0" marR="0" lvl="0" indent="0" algn="l" defTabSz="457200" rtl="0" eaLnBrk="1" fontAlgn="auto" latinLnBrk="0" hangingPunct="1">
              <a:lnSpc>
                <a:spcPts val="39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Program Enhancements</a:t>
            </a:r>
            <a:endParaRPr kumimoji="0" lang="en-US" sz="4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5" name="Image 1" descr="preencoded.png">
            <a:extLst>
              <a:ext uri="{FF2B5EF4-FFF2-40B4-BE49-F238E27FC236}">
                <a16:creationId xmlns:a16="http://schemas.microsoft.com/office/drawing/2014/main" id="{544E321A-59D4-8C29-F7A2-F2BA54CDD1A2}"/>
              </a:ext>
            </a:extLst>
          </p:cNvPr>
          <p:cNvPicPr>
            <a:picLocks noChangeAspect="1"/>
          </p:cNvPicPr>
          <p:nvPr/>
        </p:nvPicPr>
        <p:blipFill>
          <a:blip r:embed="rId2"/>
          <a:stretch>
            <a:fillRect/>
          </a:stretch>
        </p:blipFill>
        <p:spPr>
          <a:xfrm>
            <a:off x="930942" y="3187711"/>
            <a:ext cx="500182" cy="500182"/>
          </a:xfrm>
          <a:prstGeom prst="rect">
            <a:avLst/>
          </a:prstGeom>
        </p:spPr>
      </p:pic>
      <p:sp>
        <p:nvSpPr>
          <p:cNvPr id="27" name="Text 1">
            <a:extLst>
              <a:ext uri="{FF2B5EF4-FFF2-40B4-BE49-F238E27FC236}">
                <a16:creationId xmlns:a16="http://schemas.microsoft.com/office/drawing/2014/main" id="{20733344-0754-56C2-8B9D-51DEAA172E6C}"/>
              </a:ext>
            </a:extLst>
          </p:cNvPr>
          <p:cNvSpPr/>
          <p:nvPr/>
        </p:nvSpPr>
        <p:spPr>
          <a:xfrm>
            <a:off x="358281" y="3923154"/>
            <a:ext cx="2000845" cy="250150"/>
          </a:xfrm>
          <a:prstGeom prst="rect">
            <a:avLst/>
          </a:prstGeom>
          <a:noFill/>
          <a:ln/>
        </p:spPr>
        <p:txBody>
          <a:bodyPr wrap="none" lIns="0" tIns="0" rIns="0" bIns="0" rtlCol="0" anchor="t"/>
          <a:lstStyle/>
          <a:p>
            <a:pPr marL="0" marR="0" lvl="0" indent="0" algn="l" defTabSz="457200" rtl="0" eaLnBrk="1" fontAlgn="auto" latinLnBrk="0" hangingPunct="1">
              <a:lnSpc>
                <a:spcPts val="195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Proposed Enhancements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8" name="Text 2">
            <a:extLst>
              <a:ext uri="{FF2B5EF4-FFF2-40B4-BE49-F238E27FC236}">
                <a16:creationId xmlns:a16="http://schemas.microsoft.com/office/drawing/2014/main" id="{DCA6E893-71A8-DE94-AE9B-39D4C566948E}"/>
              </a:ext>
            </a:extLst>
          </p:cNvPr>
          <p:cNvSpPr/>
          <p:nvPr/>
        </p:nvSpPr>
        <p:spPr>
          <a:xfrm>
            <a:off x="358281" y="4470992"/>
            <a:ext cx="3000216" cy="1901656"/>
          </a:xfrm>
          <a:prstGeom prst="rect">
            <a:avLst/>
          </a:prstGeom>
          <a:noFill/>
          <a:ln/>
        </p:spPr>
        <p:txBody>
          <a:bodyPr wrap="square" lIns="0" tIns="0" rIns="0" bIns="0" rtlCol="0" anchor="t"/>
          <a:lstStyle/>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Department Heads submitted $877,000 in program enhancement proposals. These aim to expand or improve county services.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9" name="Image 2" descr="preencoded.png">
            <a:extLst>
              <a:ext uri="{FF2B5EF4-FFF2-40B4-BE49-F238E27FC236}">
                <a16:creationId xmlns:a16="http://schemas.microsoft.com/office/drawing/2014/main" id="{76390F10-8EF3-E273-A0AB-B531C8375654}"/>
              </a:ext>
            </a:extLst>
          </p:cNvPr>
          <p:cNvPicPr>
            <a:picLocks noChangeAspect="1"/>
          </p:cNvPicPr>
          <p:nvPr/>
        </p:nvPicPr>
        <p:blipFill>
          <a:blip r:embed="rId3"/>
          <a:stretch>
            <a:fillRect/>
          </a:stretch>
        </p:blipFill>
        <p:spPr>
          <a:xfrm>
            <a:off x="4700395" y="3248797"/>
            <a:ext cx="500182" cy="500182"/>
          </a:xfrm>
          <a:prstGeom prst="rect">
            <a:avLst/>
          </a:prstGeom>
        </p:spPr>
      </p:pic>
      <p:sp>
        <p:nvSpPr>
          <p:cNvPr id="30" name="Text 3">
            <a:extLst>
              <a:ext uri="{FF2B5EF4-FFF2-40B4-BE49-F238E27FC236}">
                <a16:creationId xmlns:a16="http://schemas.microsoft.com/office/drawing/2014/main" id="{122F148B-2672-7846-ED90-C9C172CC967D}"/>
              </a:ext>
            </a:extLst>
          </p:cNvPr>
          <p:cNvSpPr/>
          <p:nvPr/>
        </p:nvSpPr>
        <p:spPr>
          <a:xfrm>
            <a:off x="4514670" y="3923154"/>
            <a:ext cx="2000845" cy="250150"/>
          </a:xfrm>
          <a:prstGeom prst="rect">
            <a:avLst/>
          </a:prstGeom>
          <a:noFill/>
          <a:ln/>
        </p:spPr>
        <p:txBody>
          <a:bodyPr wrap="none" lIns="0" tIns="0" rIns="0" bIns="0" rtlCol="0" anchor="t"/>
          <a:lstStyle/>
          <a:p>
            <a:pPr marL="0" marR="0" lvl="0" indent="0" algn="l" defTabSz="457200" rtl="0" eaLnBrk="1" fontAlgn="auto" latinLnBrk="0" hangingPunct="1">
              <a:lnSpc>
                <a:spcPts val="195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Review Process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1" name="Text 4">
            <a:extLst>
              <a:ext uri="{FF2B5EF4-FFF2-40B4-BE49-F238E27FC236}">
                <a16:creationId xmlns:a16="http://schemas.microsoft.com/office/drawing/2014/main" id="{16DE67A7-A4D9-C6EF-EB80-83BC1370B583}"/>
              </a:ext>
            </a:extLst>
          </p:cNvPr>
          <p:cNvSpPr/>
          <p:nvPr/>
        </p:nvSpPr>
        <p:spPr>
          <a:xfrm>
            <a:off x="4491134" y="4470992"/>
            <a:ext cx="2660072" cy="1664995"/>
          </a:xfrm>
          <a:prstGeom prst="rect">
            <a:avLst/>
          </a:prstGeom>
          <a:noFill/>
          <a:ln/>
        </p:spPr>
        <p:txBody>
          <a:bodyPr wrap="square" lIns="0" tIns="0" rIns="0" bIns="0" rtlCol="0" anchor="t"/>
          <a:lstStyle/>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The Finance Committee will examine these proposals in depth. They will make recommendations to the Board.</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32" name="Image 3" descr="preencoded.png">
            <a:extLst>
              <a:ext uri="{FF2B5EF4-FFF2-40B4-BE49-F238E27FC236}">
                <a16:creationId xmlns:a16="http://schemas.microsoft.com/office/drawing/2014/main" id="{4EEC3E82-A380-DEBA-7529-56669493F0B6}"/>
              </a:ext>
            </a:extLst>
          </p:cNvPr>
          <p:cNvPicPr>
            <a:picLocks noChangeAspect="1"/>
          </p:cNvPicPr>
          <p:nvPr/>
        </p:nvPicPr>
        <p:blipFill>
          <a:blip r:embed="rId4"/>
          <a:stretch>
            <a:fillRect/>
          </a:stretch>
        </p:blipFill>
        <p:spPr>
          <a:xfrm>
            <a:off x="8469848" y="3246210"/>
            <a:ext cx="500182" cy="500182"/>
          </a:xfrm>
          <a:prstGeom prst="rect">
            <a:avLst/>
          </a:prstGeom>
        </p:spPr>
      </p:pic>
      <p:sp>
        <p:nvSpPr>
          <p:cNvPr id="33" name="Text 5">
            <a:extLst>
              <a:ext uri="{FF2B5EF4-FFF2-40B4-BE49-F238E27FC236}">
                <a16:creationId xmlns:a16="http://schemas.microsoft.com/office/drawing/2014/main" id="{A255833F-4300-8ABB-7423-9546BCC45C7C}"/>
              </a:ext>
            </a:extLst>
          </p:cNvPr>
          <p:cNvSpPr/>
          <p:nvPr/>
        </p:nvSpPr>
        <p:spPr>
          <a:xfrm>
            <a:off x="8469848" y="3923154"/>
            <a:ext cx="2000845" cy="250150"/>
          </a:xfrm>
          <a:prstGeom prst="rect">
            <a:avLst/>
          </a:prstGeom>
          <a:noFill/>
          <a:ln/>
        </p:spPr>
        <p:txBody>
          <a:bodyPr wrap="none" lIns="0" tIns="0" rIns="0" bIns="0" rtlCol="0" anchor="t"/>
          <a:lstStyle/>
          <a:p>
            <a:pPr marL="0" marR="0" lvl="0" indent="0" algn="l" defTabSz="457200" rtl="0" eaLnBrk="1" fontAlgn="auto" latinLnBrk="0" hangingPunct="1">
              <a:lnSpc>
                <a:spcPts val="195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Resident Impact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34" name="Text 6">
            <a:extLst>
              <a:ext uri="{FF2B5EF4-FFF2-40B4-BE49-F238E27FC236}">
                <a16:creationId xmlns:a16="http://schemas.microsoft.com/office/drawing/2014/main" id="{316CD22B-6C6A-929C-8779-03290674D345}"/>
              </a:ext>
            </a:extLst>
          </p:cNvPr>
          <p:cNvSpPr/>
          <p:nvPr/>
        </p:nvSpPr>
        <p:spPr>
          <a:xfrm>
            <a:off x="8469848" y="4470992"/>
            <a:ext cx="3438399" cy="1756660"/>
          </a:xfrm>
          <a:prstGeom prst="rect">
            <a:avLst/>
          </a:prstGeom>
          <a:noFill/>
          <a:ln/>
        </p:spPr>
        <p:txBody>
          <a:bodyPr wrap="none" lIns="0" tIns="0" rIns="0" bIns="0" rtlCol="0" anchor="t"/>
          <a:lstStyle/>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These enhancements could potentially </a:t>
            </a:r>
          </a:p>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improve efficiency and quality of </a:t>
            </a:r>
          </a:p>
          <a:p>
            <a:pPr marL="0" marR="0" lvl="0" indent="0" algn="l" defTabSz="457200" rtl="0" eaLnBrk="1" fontAlgn="auto" latinLnBrk="0" hangingPunct="1">
              <a:lnSpc>
                <a:spcPts val="25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trick Hand" pitchFamily="34" charset="0"/>
                <a:ea typeface="Patrick Hand" pitchFamily="34" charset="-122"/>
                <a:cs typeface="Patrick Hand" pitchFamily="34" charset="-120"/>
              </a:rPr>
              <a:t>services for county residents.</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5319001"/>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Visit Schoharie County | Cooperstown, NY 13326">
            <a:extLst>
              <a:ext uri="{FF2B5EF4-FFF2-40B4-BE49-F238E27FC236}">
                <a16:creationId xmlns:a16="http://schemas.microsoft.com/office/drawing/2014/main" id="{B08ECA4D-3E4B-8E1B-F391-59D1119BB5C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8569" b="7162"/>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7CEEEE-699A-0488-6403-B06087DC3E07}"/>
              </a:ext>
            </a:extLst>
          </p:cNvPr>
          <p:cNvSpPr>
            <a:spLocks noGrp="1"/>
          </p:cNvSpPr>
          <p:nvPr>
            <p:ph type="title"/>
          </p:nvPr>
        </p:nvSpPr>
        <p:spPr>
          <a:xfrm>
            <a:off x="646111" y="452718"/>
            <a:ext cx="9404723" cy="1400530"/>
          </a:xfrm>
        </p:spPr>
        <p:txBody>
          <a:bodyPr>
            <a:normAutofit/>
          </a:bodyPr>
          <a:lstStyle/>
          <a:p>
            <a:r>
              <a:rPr lang="en-US"/>
              <a:t>ARPA </a:t>
            </a:r>
          </a:p>
        </p:txBody>
      </p:sp>
      <p:sp>
        <p:nvSpPr>
          <p:cNvPr id="2059" name="Rectangle 205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CB8278F-D1D0-FD44-8D19-8659C39706DF}"/>
              </a:ext>
            </a:extLst>
          </p:cNvPr>
          <p:cNvSpPr>
            <a:spLocks noGrp="1"/>
          </p:cNvSpPr>
          <p:nvPr>
            <p:ph type="sldNum" sz="quarter" idx="12"/>
          </p:nvPr>
        </p:nvSpPr>
        <p:spPr>
          <a:xfrm>
            <a:off x="10352540" y="295729"/>
            <a:ext cx="838199" cy="767687"/>
          </a:xfrm>
        </p:spPr>
        <p:txBody>
          <a:bodyPr>
            <a:normAutofit/>
          </a:bodyPr>
          <a:lstStyle/>
          <a:p>
            <a:pPr>
              <a:spcAft>
                <a:spcPts val="600"/>
              </a:spcAft>
            </a:pPr>
            <a:fld id="{9A7807E9-9549-477B-AD48-A62D798F6328}" type="slidenum">
              <a:rPr lang="en-US"/>
              <a:pPr>
                <a:spcAft>
                  <a:spcPts val="600"/>
                </a:spcAft>
              </a:pPr>
              <a:t>32</a:t>
            </a:fld>
            <a:endParaRPr lang="en-US"/>
          </a:p>
        </p:txBody>
      </p:sp>
      <p:sp>
        <p:nvSpPr>
          <p:cNvPr id="3" name="Content Placeholder 2">
            <a:extLst>
              <a:ext uri="{FF2B5EF4-FFF2-40B4-BE49-F238E27FC236}">
                <a16:creationId xmlns:a16="http://schemas.microsoft.com/office/drawing/2014/main" id="{2CDEEF66-854A-1360-D452-375973461319}"/>
              </a:ext>
            </a:extLst>
          </p:cNvPr>
          <p:cNvSpPr>
            <a:spLocks noGrp="1"/>
          </p:cNvSpPr>
          <p:nvPr>
            <p:ph idx="1"/>
          </p:nvPr>
        </p:nvSpPr>
        <p:spPr>
          <a:xfrm>
            <a:off x="1103312" y="2052918"/>
            <a:ext cx="8946541" cy="4195481"/>
          </a:xfrm>
        </p:spPr>
        <p:txBody>
          <a:bodyPr>
            <a:normAutofit/>
          </a:bodyPr>
          <a:lstStyle/>
          <a:p>
            <a:r>
              <a:rPr lang="en-US" dirty="0"/>
              <a:t>$6.02 Million	 	Total </a:t>
            </a:r>
          </a:p>
          <a:p>
            <a:r>
              <a:rPr lang="en-US" dirty="0"/>
              <a:t>$ 4.4 Million 		Infrastructure Investment </a:t>
            </a:r>
          </a:p>
          <a:p>
            <a:r>
              <a:rPr lang="en-US" dirty="0"/>
              <a:t>$ 1.62 Million 	Revenue Loss and other related investment </a:t>
            </a:r>
          </a:p>
          <a:p>
            <a:endParaRPr lang="en-US" dirty="0"/>
          </a:p>
          <a:p>
            <a:endParaRPr lang="en-US" dirty="0"/>
          </a:p>
          <a:p>
            <a:r>
              <a:rPr lang="en-US" dirty="0"/>
              <a:t>Projects are at various stages and the county is committed to seeing to the completion of all projects within the allowable timeframe.</a:t>
            </a:r>
          </a:p>
          <a:p>
            <a:r>
              <a:rPr lang="en-US" dirty="0"/>
              <a:t>Due to the obligation need by end of 2024, the committee continues to review projects and make changes where necessary to ensure all funds are retained.</a:t>
            </a:r>
          </a:p>
        </p:txBody>
      </p:sp>
    </p:spTree>
    <p:extLst>
      <p:ext uri="{BB962C8B-B14F-4D97-AF65-F5344CB8AC3E}">
        <p14:creationId xmlns:p14="http://schemas.microsoft.com/office/powerpoint/2010/main" val="1501604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3855" y="1447800"/>
            <a:ext cx="3108626" cy="4572000"/>
          </a:xfrm>
        </p:spPr>
        <p:txBody>
          <a:bodyPr anchor="ctr">
            <a:normAutofit/>
          </a:bodyPr>
          <a:lstStyle/>
          <a:p>
            <a:r>
              <a:rPr lang="en-US" sz="3200" b="1" dirty="0">
                <a:solidFill>
                  <a:srgbClr val="F2F2F2"/>
                </a:solidFill>
                <a:latin typeface="Patrick Hand" panose="00000500000000000000" pitchFamily="2" charset="0"/>
              </a:rPr>
              <a:t>Key Decisions by the Board towards 2025  </a:t>
            </a:r>
          </a:p>
        </p:txBody>
      </p:sp>
      <p:sp>
        <p:nvSpPr>
          <p:cNvPr id="46" name="Freeform: Shape 45">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0" name="Rectangle 49">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smtClean="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33</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graphicFrame>
        <p:nvGraphicFramePr>
          <p:cNvPr id="28" name="Content Placeholder 2">
            <a:extLst>
              <a:ext uri="{FF2B5EF4-FFF2-40B4-BE49-F238E27FC236}">
                <a16:creationId xmlns:a16="http://schemas.microsoft.com/office/drawing/2014/main" id="{0EFE9B71-E43D-7A4F-E9BA-024B5377A56C}"/>
              </a:ext>
            </a:extLst>
          </p:cNvPr>
          <p:cNvGraphicFramePr>
            <a:graphicFrameLocks noGrp="1"/>
          </p:cNvGraphicFramePr>
          <p:nvPr>
            <p:ph idx="1"/>
            <p:extLst>
              <p:ext uri="{D42A27DB-BD31-4B8C-83A1-F6EECF244321}">
                <p14:modId xmlns:p14="http://schemas.microsoft.com/office/powerpoint/2010/main" val="114205936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55404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865DC4-11A0-974E-684F-0C3CAA34378C}"/>
              </a:ext>
            </a:extLst>
          </p:cNvPr>
          <p:cNvSpPr>
            <a:spLocks noGrp="1"/>
          </p:cNvSpPr>
          <p:nvPr>
            <p:ph type="sldNum" sz="quarter" idx="12"/>
          </p:nvPr>
        </p:nvSpPr>
        <p:spPr>
          <a:xfrm>
            <a:off x="10365514" y="92304"/>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A7807E9-9549-477B-AD48-A62D798F632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34</a:t>
            </a:fld>
            <a:endParaRPr kumimoji="0" lang="en-US"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
        <p:nvSpPr>
          <p:cNvPr id="5" name="Text 0">
            <a:extLst>
              <a:ext uri="{FF2B5EF4-FFF2-40B4-BE49-F238E27FC236}">
                <a16:creationId xmlns:a16="http://schemas.microsoft.com/office/drawing/2014/main" id="{3491EA16-EF7C-D7AC-747A-1C8AD539DB1E}"/>
              </a:ext>
            </a:extLst>
          </p:cNvPr>
          <p:cNvSpPr/>
          <p:nvPr/>
        </p:nvSpPr>
        <p:spPr>
          <a:xfrm>
            <a:off x="271235" y="3176927"/>
            <a:ext cx="4054792" cy="614363"/>
          </a:xfrm>
          <a:prstGeom prst="rect">
            <a:avLst/>
          </a:prstGeom>
          <a:noFill/>
          <a:ln/>
        </p:spPr>
        <p:txBody>
          <a:bodyPr wrap="none" lIns="0" tIns="0" rIns="0" bIns="0" rtlCol="0" anchor="t"/>
          <a:lstStyle/>
          <a:p>
            <a:pPr marL="0" marR="0" lvl="0" indent="0" algn="l" defTabSz="457200" rtl="0" eaLnBrk="1" fontAlgn="auto" latinLnBrk="0" hangingPunct="1">
              <a:lnSpc>
                <a:spcPts val="4800"/>
              </a:lnSpc>
              <a:spcBef>
                <a:spcPts val="0"/>
              </a:spcBef>
              <a:spcAft>
                <a:spcPts val="0"/>
              </a:spcAft>
              <a:buClrTx/>
              <a:buSzTx/>
              <a:buFontTx/>
              <a:buNone/>
              <a:tabLst/>
              <a:defRPr/>
            </a:pPr>
            <a:r>
              <a:rPr kumimoji="0" lang="en-US" sz="385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Ongoing Negotiations</a:t>
            </a:r>
            <a:endParaRPr kumimoji="0" lang="en-US" sz="38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Image 2" descr="preencoded.png">
            <a:extLst>
              <a:ext uri="{FF2B5EF4-FFF2-40B4-BE49-F238E27FC236}">
                <a16:creationId xmlns:a16="http://schemas.microsoft.com/office/drawing/2014/main" id="{A79C35D0-4E7C-D8EF-75E1-449E23805A88}"/>
              </a:ext>
            </a:extLst>
          </p:cNvPr>
          <p:cNvPicPr>
            <a:picLocks noChangeAspect="1"/>
          </p:cNvPicPr>
          <p:nvPr/>
        </p:nvPicPr>
        <p:blipFill>
          <a:blip r:embed="rId2"/>
          <a:stretch>
            <a:fillRect/>
          </a:stretch>
        </p:blipFill>
        <p:spPr>
          <a:xfrm>
            <a:off x="4188553" y="678906"/>
            <a:ext cx="1228725" cy="1965960"/>
          </a:xfrm>
          <a:prstGeom prst="rect">
            <a:avLst/>
          </a:prstGeom>
        </p:spPr>
      </p:pic>
      <p:sp>
        <p:nvSpPr>
          <p:cNvPr id="7" name="Text 1">
            <a:extLst>
              <a:ext uri="{FF2B5EF4-FFF2-40B4-BE49-F238E27FC236}">
                <a16:creationId xmlns:a16="http://schemas.microsoft.com/office/drawing/2014/main" id="{EE2318F4-976B-FBC8-2CAA-FE804881A328}"/>
              </a:ext>
            </a:extLst>
          </p:cNvPr>
          <p:cNvSpPr/>
          <p:nvPr/>
        </p:nvSpPr>
        <p:spPr>
          <a:xfrm>
            <a:off x="5785895" y="924651"/>
            <a:ext cx="2457450" cy="307181"/>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Current Status</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8" name="Text 2">
            <a:extLst>
              <a:ext uri="{FF2B5EF4-FFF2-40B4-BE49-F238E27FC236}">
                <a16:creationId xmlns:a16="http://schemas.microsoft.com/office/drawing/2014/main" id="{04ECD1A0-8D74-7D48-C4D3-8D99752D5105}"/>
              </a:ext>
            </a:extLst>
          </p:cNvPr>
          <p:cNvSpPr/>
          <p:nvPr/>
        </p:nvSpPr>
        <p:spPr>
          <a:xfrm>
            <a:off x="5785895" y="1379231"/>
            <a:ext cx="5826443" cy="786289"/>
          </a:xfrm>
          <a:prstGeom prst="rect">
            <a:avLst/>
          </a:prstGeom>
          <a:noFill/>
          <a:ln/>
        </p:spPr>
        <p:txBody>
          <a:bodyPr wrap="square" lIns="0" tIns="0" rIns="0" bIns="0" rtlCol="0" anchor="t"/>
          <a:lstStyle/>
          <a:p>
            <a:pPr marL="0" marR="0" lvl="0" indent="0" algn="l" defTabSz="457200" rtl="0" eaLnBrk="1" fontAlgn="auto" latinLnBrk="0" hangingPunct="1">
              <a:lnSpc>
                <a:spcPts val="305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Discussions with Road Patrol and Corrections unions are ongoing.	No budgetary allocation made in the 2025 tentative budget</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9" name="Image 3" descr="preencoded.png">
            <a:extLst>
              <a:ext uri="{FF2B5EF4-FFF2-40B4-BE49-F238E27FC236}">
                <a16:creationId xmlns:a16="http://schemas.microsoft.com/office/drawing/2014/main" id="{9E2B6113-1120-167D-59F6-84CE7C65FC80}"/>
              </a:ext>
            </a:extLst>
          </p:cNvPr>
          <p:cNvPicPr>
            <a:picLocks noChangeAspect="1"/>
          </p:cNvPicPr>
          <p:nvPr/>
        </p:nvPicPr>
        <p:blipFill>
          <a:blip r:embed="rId3"/>
          <a:stretch>
            <a:fillRect/>
          </a:stretch>
        </p:blipFill>
        <p:spPr>
          <a:xfrm>
            <a:off x="4188553" y="2644866"/>
            <a:ext cx="1228725" cy="1965960"/>
          </a:xfrm>
          <a:prstGeom prst="rect">
            <a:avLst/>
          </a:prstGeom>
        </p:spPr>
      </p:pic>
      <p:sp>
        <p:nvSpPr>
          <p:cNvPr id="10" name="Text 3">
            <a:extLst>
              <a:ext uri="{FF2B5EF4-FFF2-40B4-BE49-F238E27FC236}">
                <a16:creationId xmlns:a16="http://schemas.microsoft.com/office/drawing/2014/main" id="{6F0A5EB7-FD24-9056-029F-1D365BD186FD}"/>
              </a:ext>
            </a:extLst>
          </p:cNvPr>
          <p:cNvSpPr/>
          <p:nvPr/>
        </p:nvSpPr>
        <p:spPr>
          <a:xfrm>
            <a:off x="5785895" y="2620100"/>
            <a:ext cx="2457450" cy="307181"/>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Board's Commitment</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1" name="Text 4">
            <a:extLst>
              <a:ext uri="{FF2B5EF4-FFF2-40B4-BE49-F238E27FC236}">
                <a16:creationId xmlns:a16="http://schemas.microsoft.com/office/drawing/2014/main" id="{66E72E0F-FEAB-EED5-9D1D-5D5C3868C04A}"/>
              </a:ext>
            </a:extLst>
          </p:cNvPr>
          <p:cNvSpPr/>
          <p:nvPr/>
        </p:nvSpPr>
        <p:spPr>
          <a:xfrm>
            <a:off x="5785895" y="2969206"/>
            <a:ext cx="5826443" cy="786289"/>
          </a:xfrm>
          <a:prstGeom prst="rect">
            <a:avLst/>
          </a:prstGeom>
          <a:noFill/>
          <a:ln/>
        </p:spPr>
        <p:txBody>
          <a:bodyPr wrap="square" lIns="0" tIns="0" rIns="0" bIns="0" rtlCol="0" anchor="t"/>
          <a:lstStyle/>
          <a:p>
            <a:pPr marL="0" marR="0" lvl="0" indent="0" algn="l" defTabSz="457200" rtl="0" eaLnBrk="1" fontAlgn="auto" latinLnBrk="0" hangingPunct="1">
              <a:lnSpc>
                <a:spcPts val="305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The board aims to expand law enforcement coverage in the county to 24/7.</a:t>
            </a:r>
          </a:p>
          <a:p>
            <a:pPr marL="0" marR="0" lvl="0" indent="0" algn="l" defTabSz="457200" rtl="0" eaLnBrk="1" fontAlgn="auto" latinLnBrk="0" hangingPunct="1">
              <a:lnSpc>
                <a:spcPts val="3050"/>
              </a:lnSpc>
              <a:spcBef>
                <a:spcPts val="0"/>
              </a:spcBef>
              <a:spcAft>
                <a:spcPts val="0"/>
              </a:spcAft>
              <a:buClrTx/>
              <a:buSzTx/>
              <a:buFontTx/>
              <a:buNone/>
              <a:tabLst/>
              <a:defRPr/>
            </a:pPr>
            <a:r>
              <a:rPr lang="en-US" sz="1900" dirty="0">
                <a:solidFill>
                  <a:prstClr val="white"/>
                </a:solidFill>
                <a:latin typeface="Patrick Hand" pitchFamily="34" charset="0"/>
              </a:rPr>
              <a:t>Rationalization Corrections PayScale to make us competitive.</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Image 4" descr="preencoded.png">
            <a:extLst>
              <a:ext uri="{FF2B5EF4-FFF2-40B4-BE49-F238E27FC236}">
                <a16:creationId xmlns:a16="http://schemas.microsoft.com/office/drawing/2014/main" id="{DB23B351-B45C-DC2A-CA41-F22876429DD7}"/>
              </a:ext>
            </a:extLst>
          </p:cNvPr>
          <p:cNvPicPr>
            <a:picLocks noChangeAspect="1"/>
          </p:cNvPicPr>
          <p:nvPr/>
        </p:nvPicPr>
        <p:blipFill>
          <a:blip r:embed="rId4"/>
          <a:stretch>
            <a:fillRect/>
          </a:stretch>
        </p:blipFill>
        <p:spPr>
          <a:xfrm>
            <a:off x="4188553" y="4610826"/>
            <a:ext cx="1228725" cy="1965960"/>
          </a:xfrm>
          <a:prstGeom prst="rect">
            <a:avLst/>
          </a:prstGeom>
        </p:spPr>
      </p:pic>
      <p:sp>
        <p:nvSpPr>
          <p:cNvPr id="13" name="Text 5">
            <a:extLst>
              <a:ext uri="{FF2B5EF4-FFF2-40B4-BE49-F238E27FC236}">
                <a16:creationId xmlns:a16="http://schemas.microsoft.com/office/drawing/2014/main" id="{50F352F8-3E44-C7BC-E00A-E80FB7B02944}"/>
              </a:ext>
            </a:extLst>
          </p:cNvPr>
          <p:cNvSpPr/>
          <p:nvPr/>
        </p:nvSpPr>
        <p:spPr>
          <a:xfrm>
            <a:off x="5785895" y="4856571"/>
            <a:ext cx="2457450" cy="307181"/>
          </a:xfrm>
          <a:prstGeom prst="rect">
            <a:avLst/>
          </a:prstGeom>
          <a:noFill/>
          <a:ln/>
        </p:spPr>
        <p:txBody>
          <a:bodyPr wrap="none" lIns="0" tIns="0" rIns="0" bIns="0" rtlCol="0" anchor="t"/>
          <a:lstStyle/>
          <a:p>
            <a:pPr marL="0" marR="0" lvl="0" indent="0" algn="l" defTabSz="457200" rtl="0" eaLnBrk="1" fontAlgn="auto" latinLnBrk="0" hangingPunct="1">
              <a:lnSpc>
                <a:spcPts val="24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Future Implications</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Text 6">
            <a:extLst>
              <a:ext uri="{FF2B5EF4-FFF2-40B4-BE49-F238E27FC236}">
                <a16:creationId xmlns:a16="http://schemas.microsoft.com/office/drawing/2014/main" id="{53DE7ED2-63A9-91A1-5AFE-0733D541EAC0}"/>
              </a:ext>
            </a:extLst>
          </p:cNvPr>
          <p:cNvSpPr/>
          <p:nvPr/>
        </p:nvSpPr>
        <p:spPr>
          <a:xfrm>
            <a:off x="5785895" y="5311151"/>
            <a:ext cx="5826443" cy="786289"/>
          </a:xfrm>
          <a:prstGeom prst="rect">
            <a:avLst/>
          </a:prstGeom>
          <a:noFill/>
          <a:ln/>
        </p:spPr>
        <p:txBody>
          <a:bodyPr wrap="square" lIns="0" tIns="0" rIns="0" bIns="0" rtlCol="0" anchor="t"/>
          <a:lstStyle/>
          <a:p>
            <a:pPr marL="0" marR="0" lvl="0" indent="0" algn="l" defTabSz="457200" rtl="0" eaLnBrk="1" fontAlgn="auto" latinLnBrk="0" hangingPunct="1">
              <a:lnSpc>
                <a:spcPts val="305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white"/>
                </a:solidFill>
                <a:effectLst/>
                <a:uLnTx/>
                <a:uFillTx/>
                <a:latin typeface="Patrick Hand" pitchFamily="34" charset="0"/>
                <a:ea typeface="Patrick Hand" pitchFamily="34" charset="-122"/>
                <a:cs typeface="Patrick Hand" pitchFamily="34" charset="-120"/>
              </a:rPr>
              <a:t>The outcome of these negotiations will  impact future budgets and service levels.</a:t>
            </a:r>
            <a:endParaRPr kumimoji="0" lang="en-US" sz="19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51371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648930" y="629267"/>
            <a:ext cx="9252154" cy="1016654"/>
          </a:xfrm>
        </p:spPr>
        <p:txBody>
          <a:bodyPr>
            <a:normAutofit/>
          </a:bodyPr>
          <a:lstStyle/>
          <a:p>
            <a:pPr>
              <a:lnSpc>
                <a:spcPct val="90000"/>
              </a:lnSpc>
            </a:pPr>
            <a:r>
              <a:rPr lang="en-US" sz="3300" dirty="0">
                <a:solidFill>
                  <a:srgbClr val="EBEBEB"/>
                </a:solidFill>
                <a:latin typeface="Patrick Hand" panose="00000500000000000000" pitchFamily="2" charset="0"/>
              </a:rPr>
              <a:t>Achieving Long-Term Sustainable Financial Future</a:t>
            </a:r>
          </a:p>
        </p:txBody>
      </p:sp>
      <p:sp>
        <p:nvSpPr>
          <p:cNvPr id="54" name="Rectangle 5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9A7807E9-9549-477B-AD48-A62D798F6328}" type="slidenum">
              <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defTabSz="457200" rtl="0" eaLnBrk="1" fontAlgn="auto" latinLnBrk="0" hangingPunct="1">
                <a:spcBef>
                  <a:spcPts val="0"/>
                </a:spcBef>
                <a:spcAft>
                  <a:spcPts val="600"/>
                </a:spcAft>
                <a:buClrTx/>
                <a:buSzTx/>
                <a:buFontTx/>
                <a:buNone/>
                <a:tabLst/>
                <a:defRPr/>
              </a:pPr>
              <a:t>35</a:t>
            </a:fld>
            <a:endParaRPr kumimoji="0" lang="en-US"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55" name="Freeform: Shape 5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28" name="Content Placeholder 2">
            <a:extLst>
              <a:ext uri="{FF2B5EF4-FFF2-40B4-BE49-F238E27FC236}">
                <a16:creationId xmlns:a16="http://schemas.microsoft.com/office/drawing/2014/main" id="{948C9223-F005-A66D-67B6-4B55A881030B}"/>
              </a:ext>
            </a:extLst>
          </p:cNvPr>
          <p:cNvGraphicFramePr>
            <a:graphicFrameLocks noGrp="1"/>
          </p:cNvGraphicFramePr>
          <p:nvPr>
            <p:ph idx="1"/>
            <p:extLst>
              <p:ext uri="{D42A27DB-BD31-4B8C-83A1-F6EECF244321}">
                <p14:modId xmlns:p14="http://schemas.microsoft.com/office/powerpoint/2010/main" val="123290528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305445"/>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7" name="Rectangle 2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0E41EDDB-B01B-B85F-A636-168D7ACFA992}"/>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9A7807E9-9549-477B-AD48-A62D798F6328}" type="slidenum">
              <a:rPr lang="en-US" b="0" i="0" kern="1200">
                <a:solidFill>
                  <a:srgbClr val="FFFFFF"/>
                </a:solidFill>
                <a:latin typeface="+mn-lt"/>
                <a:ea typeface="+mn-ea"/>
                <a:cs typeface="+mn-cs"/>
              </a:rPr>
              <a:pPr>
                <a:spcAft>
                  <a:spcPts val="600"/>
                </a:spcAft>
              </a:pPr>
              <a:t>36</a:t>
            </a:fld>
            <a:endParaRPr lang="en-US" b="0" i="0" kern="1200">
              <a:solidFill>
                <a:srgbClr val="FFFFFF"/>
              </a:solidFill>
              <a:latin typeface="+mn-lt"/>
              <a:ea typeface="+mn-ea"/>
              <a:cs typeface="+mn-cs"/>
            </a:endParaRPr>
          </a:p>
        </p:txBody>
      </p:sp>
      <p:sp>
        <p:nvSpPr>
          <p:cNvPr id="5" name="Text 0">
            <a:extLst>
              <a:ext uri="{FF2B5EF4-FFF2-40B4-BE49-F238E27FC236}">
                <a16:creationId xmlns:a16="http://schemas.microsoft.com/office/drawing/2014/main" id="{7A843F20-681E-C66F-CCC5-4420981F6545}"/>
              </a:ext>
            </a:extLst>
          </p:cNvPr>
          <p:cNvSpPr/>
          <p:nvPr/>
        </p:nvSpPr>
        <p:spPr>
          <a:xfrm>
            <a:off x="3047813" y="754865"/>
            <a:ext cx="4937760" cy="617101"/>
          </a:xfrm>
          <a:prstGeom prst="rect">
            <a:avLst/>
          </a:prstGeom>
          <a:noFill/>
          <a:ln/>
        </p:spPr>
        <p:txBody>
          <a:bodyPr wrap="none" lIns="0" tIns="0" rIns="0" bIns="0" rtlCol="0" anchor="t"/>
          <a:lstStyle/>
          <a:p>
            <a:pPr marL="0" indent="0">
              <a:lnSpc>
                <a:spcPts val="4850"/>
              </a:lnSpc>
              <a:buNone/>
            </a:pPr>
            <a:r>
              <a:rPr lang="en-US" sz="3850" dirty="0">
                <a:solidFill>
                  <a:schemeClr val="tx2"/>
                </a:solidFill>
                <a:latin typeface="Patrick Hand" pitchFamily="34" charset="0"/>
                <a:ea typeface="Patrick Hand" pitchFamily="34" charset="-122"/>
                <a:cs typeface="Patrick Hand" pitchFamily="34" charset="-120"/>
              </a:rPr>
              <a:t>Next Steps</a:t>
            </a:r>
            <a:endParaRPr lang="en-US" sz="3850" dirty="0">
              <a:solidFill>
                <a:schemeClr val="tx2"/>
              </a:solidFill>
            </a:endParaRPr>
          </a:p>
        </p:txBody>
      </p:sp>
      <p:sp>
        <p:nvSpPr>
          <p:cNvPr id="6" name="Shape 1">
            <a:extLst>
              <a:ext uri="{FF2B5EF4-FFF2-40B4-BE49-F238E27FC236}">
                <a16:creationId xmlns:a16="http://schemas.microsoft.com/office/drawing/2014/main" id="{46CE1F61-BCDB-E838-005C-B9F921BE864A}"/>
              </a:ext>
            </a:extLst>
          </p:cNvPr>
          <p:cNvSpPr/>
          <p:nvPr/>
        </p:nvSpPr>
        <p:spPr>
          <a:xfrm>
            <a:off x="665755" y="2250497"/>
            <a:ext cx="7415927" cy="3251597"/>
          </a:xfrm>
          <a:prstGeom prst="roundRect">
            <a:avLst>
              <a:gd name="adj" fmla="val 3189"/>
            </a:avLst>
          </a:prstGeom>
          <a:noFill/>
          <a:ln w="15240">
            <a:solidFill>
              <a:srgbClr val="000000">
                <a:alpha val="8000"/>
              </a:srgbClr>
            </a:solidFill>
            <a:prstDash val="solid"/>
          </a:ln>
        </p:spPr>
        <p:txBody>
          <a:bodyPr/>
          <a:lstStyle/>
          <a:p>
            <a:endParaRPr lang="en-US"/>
          </a:p>
        </p:txBody>
      </p:sp>
      <p:sp>
        <p:nvSpPr>
          <p:cNvPr id="7" name="Shape 2">
            <a:extLst>
              <a:ext uri="{FF2B5EF4-FFF2-40B4-BE49-F238E27FC236}">
                <a16:creationId xmlns:a16="http://schemas.microsoft.com/office/drawing/2014/main" id="{A4D08C54-B5D1-6F95-1D16-C4611986F7E5}"/>
              </a:ext>
            </a:extLst>
          </p:cNvPr>
          <p:cNvSpPr/>
          <p:nvPr/>
        </p:nvSpPr>
        <p:spPr>
          <a:xfrm>
            <a:off x="680995" y="2265737"/>
            <a:ext cx="7384613" cy="706517"/>
          </a:xfrm>
          <a:prstGeom prst="rect">
            <a:avLst/>
          </a:prstGeom>
          <a:solidFill>
            <a:srgbClr val="FFFFFF">
              <a:alpha val="4000"/>
            </a:srgbClr>
          </a:solidFill>
          <a:ln/>
        </p:spPr>
        <p:txBody>
          <a:bodyPr/>
          <a:lstStyle/>
          <a:p>
            <a:endParaRPr lang="en-US"/>
          </a:p>
        </p:txBody>
      </p:sp>
      <p:sp>
        <p:nvSpPr>
          <p:cNvPr id="8" name="Text 3">
            <a:extLst>
              <a:ext uri="{FF2B5EF4-FFF2-40B4-BE49-F238E27FC236}">
                <a16:creationId xmlns:a16="http://schemas.microsoft.com/office/drawing/2014/main" id="{C733A9D9-C066-FCA5-BEA2-D55AA3007BC6}"/>
              </a:ext>
            </a:extLst>
          </p:cNvPr>
          <p:cNvSpPr/>
          <p:nvPr/>
        </p:nvSpPr>
        <p:spPr>
          <a:xfrm>
            <a:off x="928645" y="2421470"/>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Action</a:t>
            </a:r>
            <a:endParaRPr lang="en-US" sz="1900" dirty="0"/>
          </a:p>
        </p:txBody>
      </p:sp>
      <p:sp>
        <p:nvSpPr>
          <p:cNvPr id="10" name="Text 4">
            <a:extLst>
              <a:ext uri="{FF2B5EF4-FFF2-40B4-BE49-F238E27FC236}">
                <a16:creationId xmlns:a16="http://schemas.microsoft.com/office/drawing/2014/main" id="{4770F00E-80E8-01FD-7271-56E780A78102}"/>
              </a:ext>
            </a:extLst>
          </p:cNvPr>
          <p:cNvSpPr/>
          <p:nvPr/>
        </p:nvSpPr>
        <p:spPr>
          <a:xfrm>
            <a:off x="3393715" y="2421470"/>
            <a:ext cx="196000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Responsible Party</a:t>
            </a:r>
            <a:endParaRPr lang="en-US" sz="1900" dirty="0"/>
          </a:p>
        </p:txBody>
      </p:sp>
      <p:sp>
        <p:nvSpPr>
          <p:cNvPr id="12" name="Text 5">
            <a:extLst>
              <a:ext uri="{FF2B5EF4-FFF2-40B4-BE49-F238E27FC236}">
                <a16:creationId xmlns:a16="http://schemas.microsoft.com/office/drawing/2014/main" id="{FF7E61E0-9EF5-A05D-D78D-155E6850A297}"/>
              </a:ext>
            </a:extLst>
          </p:cNvPr>
          <p:cNvSpPr/>
          <p:nvPr/>
        </p:nvSpPr>
        <p:spPr>
          <a:xfrm>
            <a:off x="5854975" y="2421470"/>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Timeline</a:t>
            </a:r>
            <a:endParaRPr lang="en-US" sz="1900" dirty="0"/>
          </a:p>
        </p:txBody>
      </p:sp>
      <p:sp>
        <p:nvSpPr>
          <p:cNvPr id="14" name="Shape 6">
            <a:extLst>
              <a:ext uri="{FF2B5EF4-FFF2-40B4-BE49-F238E27FC236}">
                <a16:creationId xmlns:a16="http://schemas.microsoft.com/office/drawing/2014/main" id="{99F27398-9B78-C4E0-19A0-B17D567786DD}"/>
              </a:ext>
            </a:extLst>
          </p:cNvPr>
          <p:cNvSpPr/>
          <p:nvPr/>
        </p:nvSpPr>
        <p:spPr>
          <a:xfrm>
            <a:off x="680995" y="2972254"/>
            <a:ext cx="7384613" cy="1101566"/>
          </a:xfrm>
          <a:prstGeom prst="rect">
            <a:avLst/>
          </a:prstGeom>
          <a:solidFill>
            <a:srgbClr val="000000">
              <a:alpha val="4000"/>
            </a:srgbClr>
          </a:solidFill>
          <a:ln/>
        </p:spPr>
        <p:txBody>
          <a:bodyPr/>
          <a:lstStyle/>
          <a:p>
            <a:endParaRPr lang="en-US"/>
          </a:p>
        </p:txBody>
      </p:sp>
      <p:sp>
        <p:nvSpPr>
          <p:cNvPr id="16" name="Text 7">
            <a:extLst>
              <a:ext uri="{FF2B5EF4-FFF2-40B4-BE49-F238E27FC236}">
                <a16:creationId xmlns:a16="http://schemas.microsoft.com/office/drawing/2014/main" id="{C0B1E7FD-E6F8-3567-3BA1-F3547ABA1F7B}"/>
              </a:ext>
            </a:extLst>
          </p:cNvPr>
          <p:cNvSpPr/>
          <p:nvPr/>
        </p:nvSpPr>
        <p:spPr>
          <a:xfrm>
            <a:off x="928645" y="3127987"/>
            <a:ext cx="1963817" cy="790099"/>
          </a:xfrm>
          <a:prstGeom prst="rect">
            <a:avLst/>
          </a:prstGeom>
          <a:noFill/>
          <a:ln/>
        </p:spPr>
        <p:txBody>
          <a:bodyPr wrap="squar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Review Tentative Budget</a:t>
            </a:r>
            <a:endParaRPr lang="en-US" sz="1900" dirty="0"/>
          </a:p>
        </p:txBody>
      </p:sp>
      <p:sp>
        <p:nvSpPr>
          <p:cNvPr id="18" name="Text 8">
            <a:extLst>
              <a:ext uri="{FF2B5EF4-FFF2-40B4-BE49-F238E27FC236}">
                <a16:creationId xmlns:a16="http://schemas.microsoft.com/office/drawing/2014/main" id="{DD409175-FD20-3990-3F1C-EEE9881C0DB1}"/>
              </a:ext>
            </a:extLst>
          </p:cNvPr>
          <p:cNvSpPr/>
          <p:nvPr/>
        </p:nvSpPr>
        <p:spPr>
          <a:xfrm>
            <a:off x="3393715" y="3127987"/>
            <a:ext cx="196000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Finance Committee</a:t>
            </a:r>
            <a:endParaRPr lang="en-US" sz="1900" dirty="0"/>
          </a:p>
        </p:txBody>
      </p:sp>
      <p:sp>
        <p:nvSpPr>
          <p:cNvPr id="20" name="Text 9">
            <a:extLst>
              <a:ext uri="{FF2B5EF4-FFF2-40B4-BE49-F238E27FC236}">
                <a16:creationId xmlns:a16="http://schemas.microsoft.com/office/drawing/2014/main" id="{21570454-29A7-E05E-5E5E-010ACEB04D55}"/>
              </a:ext>
            </a:extLst>
          </p:cNvPr>
          <p:cNvSpPr/>
          <p:nvPr/>
        </p:nvSpPr>
        <p:spPr>
          <a:xfrm>
            <a:off x="5854975" y="3127987"/>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October 22-30, 2024 </a:t>
            </a:r>
            <a:endParaRPr lang="en-US" sz="1900" dirty="0"/>
          </a:p>
        </p:txBody>
      </p:sp>
      <p:sp>
        <p:nvSpPr>
          <p:cNvPr id="22" name="Shape 10">
            <a:extLst>
              <a:ext uri="{FF2B5EF4-FFF2-40B4-BE49-F238E27FC236}">
                <a16:creationId xmlns:a16="http://schemas.microsoft.com/office/drawing/2014/main" id="{873EE269-2E57-BD08-E942-50ED155DF20D}"/>
              </a:ext>
            </a:extLst>
          </p:cNvPr>
          <p:cNvSpPr/>
          <p:nvPr/>
        </p:nvSpPr>
        <p:spPr>
          <a:xfrm>
            <a:off x="680995" y="4073820"/>
            <a:ext cx="7384613" cy="706517"/>
          </a:xfrm>
          <a:prstGeom prst="rect">
            <a:avLst/>
          </a:prstGeom>
          <a:solidFill>
            <a:srgbClr val="FFFFFF">
              <a:alpha val="4000"/>
            </a:srgbClr>
          </a:solidFill>
          <a:ln/>
        </p:spPr>
        <p:txBody>
          <a:bodyPr/>
          <a:lstStyle/>
          <a:p>
            <a:endParaRPr lang="en-US"/>
          </a:p>
        </p:txBody>
      </p:sp>
      <p:sp>
        <p:nvSpPr>
          <p:cNvPr id="24" name="Text 11">
            <a:extLst>
              <a:ext uri="{FF2B5EF4-FFF2-40B4-BE49-F238E27FC236}">
                <a16:creationId xmlns:a16="http://schemas.microsoft.com/office/drawing/2014/main" id="{F95754A1-CDED-B793-D4B0-56C9EBEF040D}"/>
              </a:ext>
            </a:extLst>
          </p:cNvPr>
          <p:cNvSpPr/>
          <p:nvPr/>
        </p:nvSpPr>
        <p:spPr>
          <a:xfrm>
            <a:off x="928645" y="4229554"/>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Public Hearings</a:t>
            </a:r>
            <a:endParaRPr lang="en-US" sz="1900" dirty="0"/>
          </a:p>
        </p:txBody>
      </p:sp>
      <p:sp>
        <p:nvSpPr>
          <p:cNvPr id="26" name="Text 12">
            <a:extLst>
              <a:ext uri="{FF2B5EF4-FFF2-40B4-BE49-F238E27FC236}">
                <a16:creationId xmlns:a16="http://schemas.microsoft.com/office/drawing/2014/main" id="{FE96418B-3CF5-D238-A152-995813E6B003}"/>
              </a:ext>
            </a:extLst>
          </p:cNvPr>
          <p:cNvSpPr/>
          <p:nvPr/>
        </p:nvSpPr>
        <p:spPr>
          <a:xfrm>
            <a:off x="3393715" y="4229554"/>
            <a:ext cx="196000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County Board</a:t>
            </a:r>
            <a:endParaRPr lang="en-US" sz="1900" dirty="0"/>
          </a:p>
        </p:txBody>
      </p:sp>
      <p:sp>
        <p:nvSpPr>
          <p:cNvPr id="28" name="Text 13">
            <a:extLst>
              <a:ext uri="{FF2B5EF4-FFF2-40B4-BE49-F238E27FC236}">
                <a16:creationId xmlns:a16="http://schemas.microsoft.com/office/drawing/2014/main" id="{9D3C6742-3384-D4C8-16DE-63A140D9F175}"/>
              </a:ext>
            </a:extLst>
          </p:cNvPr>
          <p:cNvSpPr/>
          <p:nvPr/>
        </p:nvSpPr>
        <p:spPr>
          <a:xfrm>
            <a:off x="5854975" y="4229554"/>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rPr>
              <a:t>November 12, 2024</a:t>
            </a:r>
            <a:endParaRPr lang="en-US" sz="1900" dirty="0"/>
          </a:p>
        </p:txBody>
      </p:sp>
      <p:sp>
        <p:nvSpPr>
          <p:cNvPr id="29" name="Shape 14">
            <a:extLst>
              <a:ext uri="{FF2B5EF4-FFF2-40B4-BE49-F238E27FC236}">
                <a16:creationId xmlns:a16="http://schemas.microsoft.com/office/drawing/2014/main" id="{4E132962-6462-D316-AA6E-01953FC0B0F3}"/>
              </a:ext>
            </a:extLst>
          </p:cNvPr>
          <p:cNvSpPr/>
          <p:nvPr/>
        </p:nvSpPr>
        <p:spPr>
          <a:xfrm>
            <a:off x="680995" y="4780337"/>
            <a:ext cx="7384613" cy="706517"/>
          </a:xfrm>
          <a:prstGeom prst="rect">
            <a:avLst/>
          </a:prstGeom>
          <a:solidFill>
            <a:srgbClr val="000000">
              <a:alpha val="4000"/>
            </a:srgbClr>
          </a:solidFill>
          <a:ln/>
        </p:spPr>
        <p:txBody>
          <a:bodyPr/>
          <a:lstStyle/>
          <a:p>
            <a:endParaRPr lang="en-US"/>
          </a:p>
        </p:txBody>
      </p:sp>
      <p:sp>
        <p:nvSpPr>
          <p:cNvPr id="30" name="Text 15">
            <a:extLst>
              <a:ext uri="{FF2B5EF4-FFF2-40B4-BE49-F238E27FC236}">
                <a16:creationId xmlns:a16="http://schemas.microsoft.com/office/drawing/2014/main" id="{5A3616E1-DCF2-4DA5-6E17-DCF401862D39}"/>
              </a:ext>
            </a:extLst>
          </p:cNvPr>
          <p:cNvSpPr/>
          <p:nvPr/>
        </p:nvSpPr>
        <p:spPr>
          <a:xfrm>
            <a:off x="928645" y="4936070"/>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Final Budget Approval</a:t>
            </a:r>
            <a:endParaRPr lang="en-US" sz="1900" dirty="0"/>
          </a:p>
        </p:txBody>
      </p:sp>
      <p:sp>
        <p:nvSpPr>
          <p:cNvPr id="31" name="Text 16">
            <a:extLst>
              <a:ext uri="{FF2B5EF4-FFF2-40B4-BE49-F238E27FC236}">
                <a16:creationId xmlns:a16="http://schemas.microsoft.com/office/drawing/2014/main" id="{5793E59E-3764-2F77-D5E3-C73C7FA1CB79}"/>
              </a:ext>
            </a:extLst>
          </p:cNvPr>
          <p:cNvSpPr/>
          <p:nvPr/>
        </p:nvSpPr>
        <p:spPr>
          <a:xfrm>
            <a:off x="3393715" y="4936070"/>
            <a:ext cx="196000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ea typeface="Patrick Hand" pitchFamily="34" charset="-122"/>
                <a:cs typeface="Patrick Hand" pitchFamily="34" charset="-120"/>
              </a:rPr>
              <a:t>County Board</a:t>
            </a:r>
            <a:endParaRPr lang="en-US" sz="1900" dirty="0"/>
          </a:p>
        </p:txBody>
      </p:sp>
      <p:sp>
        <p:nvSpPr>
          <p:cNvPr id="32" name="Text 17">
            <a:extLst>
              <a:ext uri="{FF2B5EF4-FFF2-40B4-BE49-F238E27FC236}">
                <a16:creationId xmlns:a16="http://schemas.microsoft.com/office/drawing/2014/main" id="{1129EE49-B99C-1CD0-A0AE-01AAEA412C40}"/>
              </a:ext>
            </a:extLst>
          </p:cNvPr>
          <p:cNvSpPr/>
          <p:nvPr/>
        </p:nvSpPr>
        <p:spPr>
          <a:xfrm>
            <a:off x="5854975" y="4936070"/>
            <a:ext cx="1963817" cy="395049"/>
          </a:xfrm>
          <a:prstGeom prst="rect">
            <a:avLst/>
          </a:prstGeom>
          <a:noFill/>
          <a:ln/>
        </p:spPr>
        <p:txBody>
          <a:bodyPr wrap="none" lIns="0" tIns="0" rIns="0" bIns="0" rtlCol="0" anchor="t"/>
          <a:lstStyle/>
          <a:p>
            <a:pPr marL="0" indent="0">
              <a:lnSpc>
                <a:spcPts val="3100"/>
              </a:lnSpc>
              <a:buNone/>
            </a:pPr>
            <a:r>
              <a:rPr lang="en-US" sz="1900" dirty="0">
                <a:solidFill>
                  <a:srgbClr val="383838"/>
                </a:solidFill>
                <a:latin typeface="Patrick Hand" pitchFamily="34" charset="0"/>
              </a:rPr>
              <a:t>November 15, 2004</a:t>
            </a:r>
            <a:endParaRPr lang="en-US" sz="1900" dirty="0"/>
          </a:p>
        </p:txBody>
      </p:sp>
    </p:spTree>
    <p:extLst>
      <p:ext uri="{BB962C8B-B14F-4D97-AF65-F5344CB8AC3E}">
        <p14:creationId xmlns:p14="http://schemas.microsoft.com/office/powerpoint/2010/main" val="1900622946"/>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3098" name="Picture 309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00" name="Picture 309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02" name="Oval 310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104" name="Picture 310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06" name="Picture 310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108" name="Rectangle 310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110" name="Rectangle 3109">
            <a:extLst>
              <a:ext uri="{FF2B5EF4-FFF2-40B4-BE49-F238E27FC236}">
                <a16:creationId xmlns:a16="http://schemas.microsoft.com/office/drawing/2014/main" id="{8A0B882D-4FEF-4E28-9811-11D57386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C327E9-7AC6-7568-5C43-234E16ECBC9A}"/>
              </a:ext>
            </a:extLst>
          </p:cNvPr>
          <p:cNvSpPr txBox="1"/>
          <p:nvPr/>
        </p:nvSpPr>
        <p:spPr>
          <a:xfrm>
            <a:off x="1154955" y="1447800"/>
            <a:ext cx="8825658" cy="3329581"/>
          </a:xfrm>
          <a:prstGeom prst="rect">
            <a:avLst/>
          </a:prstGeom>
        </p:spPr>
        <p:txBody>
          <a:bodyPr vert="horz" lIns="91440" tIns="45720" rIns="91440" bIns="45720" rtlCol="0" anchor="b">
            <a:normAutofit/>
          </a:bodyPr>
          <a:lstStyle/>
          <a:p>
            <a:pPr>
              <a:spcBef>
                <a:spcPct val="0"/>
              </a:spcBef>
              <a:spcAft>
                <a:spcPts val="600"/>
              </a:spcAft>
            </a:pPr>
            <a:r>
              <a:rPr lang="en-US" sz="7200" b="0" i="0" kern="1200" dirty="0">
                <a:solidFill>
                  <a:schemeClr val="tx2"/>
                </a:solidFill>
                <a:latin typeface="+mj-lt"/>
                <a:ea typeface="+mj-ea"/>
                <a:cs typeface="+mj-cs"/>
              </a:rPr>
              <a:t>Questions</a:t>
            </a:r>
          </a:p>
        </p:txBody>
      </p:sp>
      <p:sp>
        <p:nvSpPr>
          <p:cNvPr id="3112" name="Rectangle 3111">
            <a:extLst>
              <a:ext uri="{FF2B5EF4-FFF2-40B4-BE49-F238E27FC236}">
                <a16:creationId xmlns:a16="http://schemas.microsoft.com/office/drawing/2014/main" id="{E8DA6D14-0849-4180-8DEF-F2F6BF123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A6F4DA6E-72AA-49A6-966A-B0FE2DDB07D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9A7807E9-9549-477B-AD48-A62D798F6328}" type="slidenum">
              <a:rPr lang="en-US" b="0" i="0" kern="1200">
                <a:solidFill>
                  <a:srgbClr val="FFFFFF"/>
                </a:solidFill>
                <a:latin typeface="+mn-lt"/>
                <a:ea typeface="+mn-ea"/>
                <a:cs typeface="+mn-cs"/>
              </a:rPr>
              <a:pPr>
                <a:spcAft>
                  <a:spcPts val="600"/>
                </a:spcAft>
              </a:pPr>
              <a:t>37</a:t>
            </a:fld>
            <a:endParaRPr lang="en-US" b="0" i="0" kern="1200">
              <a:solidFill>
                <a:srgbClr val="FFFFFF"/>
              </a:solidFill>
              <a:latin typeface="+mn-lt"/>
              <a:ea typeface="+mn-ea"/>
              <a:cs typeface="+mn-cs"/>
            </a:endParaRPr>
          </a:p>
        </p:txBody>
      </p:sp>
    </p:spTree>
    <p:extLst>
      <p:ext uri="{BB962C8B-B14F-4D97-AF65-F5344CB8AC3E}">
        <p14:creationId xmlns:p14="http://schemas.microsoft.com/office/powerpoint/2010/main" val="4264636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ECF4D41-DC89-722C-9A1B-6A87AE5846A2}"/>
              </a:ext>
            </a:extLst>
          </p:cNvPr>
          <p:cNvSpPr>
            <a:spLocks noGrp="1"/>
          </p:cNvSpPr>
          <p:nvPr>
            <p:ph type="title"/>
          </p:nvPr>
        </p:nvSpPr>
        <p:spPr>
          <a:xfrm>
            <a:off x="1443689" y="318680"/>
            <a:ext cx="5447070" cy="1016654"/>
          </a:xfrm>
        </p:spPr>
        <p:txBody>
          <a:bodyPr>
            <a:normAutofit/>
          </a:bodyPr>
          <a:lstStyle/>
          <a:p>
            <a:r>
              <a:rPr lang="en-US" dirty="0">
                <a:solidFill>
                  <a:srgbClr val="EBEBEB"/>
                </a:solidFill>
                <a:latin typeface="Patrick Hand" panose="00000500000000000000" pitchFamily="2" charset="0"/>
              </a:rPr>
              <a:t>Unemployment </a:t>
            </a:r>
          </a:p>
        </p:txBody>
      </p:sp>
      <p:sp>
        <p:nvSpPr>
          <p:cNvPr id="4" name="Slide Number Placeholder 3">
            <a:extLst>
              <a:ext uri="{FF2B5EF4-FFF2-40B4-BE49-F238E27FC236}">
                <a16:creationId xmlns:a16="http://schemas.microsoft.com/office/drawing/2014/main" id="{EAC7DB19-9C75-AF9C-5EB0-92BB6B284E5C}"/>
              </a:ext>
            </a:extLst>
          </p:cNvPr>
          <p:cNvSpPr>
            <a:spLocks noGrp="1"/>
          </p:cNvSpPr>
          <p:nvPr>
            <p:ph type="sldNum" sz="quarter" idx="12"/>
          </p:nvPr>
        </p:nvSpPr>
        <p:spPr>
          <a:xfrm>
            <a:off x="10352540" y="295729"/>
            <a:ext cx="838199" cy="767687"/>
          </a:xfrm>
        </p:spPr>
        <p:txBody>
          <a:bodyPr>
            <a:normAutofit/>
          </a:bodyPr>
          <a:lstStyle/>
          <a:p>
            <a:pPr>
              <a:spcAft>
                <a:spcPts val="600"/>
              </a:spcAft>
            </a:pPr>
            <a:fld id="{9A7807E9-9549-477B-AD48-A62D798F6328}" type="slidenum">
              <a:rPr lang="en-US">
                <a:solidFill>
                  <a:srgbClr val="FFFFFF"/>
                </a:solidFill>
              </a:rPr>
              <a:pPr>
                <a:spcAft>
                  <a:spcPts val="600"/>
                </a:spcAft>
              </a:pPr>
              <a:t>4</a:t>
            </a:fld>
            <a:endParaRPr lang="en-US">
              <a:solidFill>
                <a:srgbClr val="FFFFFF"/>
              </a:solidFill>
            </a:endParaRPr>
          </a:p>
        </p:txBody>
      </p:sp>
      <p:sp useBgFill="1">
        <p:nvSpPr>
          <p:cNvPr id="20" name="Freeform: Shape 19">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9" name="Content Placeholder 10">
            <a:extLst>
              <a:ext uri="{FF2B5EF4-FFF2-40B4-BE49-F238E27FC236}">
                <a16:creationId xmlns:a16="http://schemas.microsoft.com/office/drawing/2014/main" id="{71B64690-320F-F142-A04F-AA4361FB07C9}"/>
              </a:ext>
            </a:extLst>
          </p:cNvPr>
          <p:cNvSpPr>
            <a:spLocks noGrp="1"/>
          </p:cNvSpPr>
          <p:nvPr>
            <p:ph idx="1"/>
          </p:nvPr>
        </p:nvSpPr>
        <p:spPr>
          <a:xfrm>
            <a:off x="920063" y="2647577"/>
            <a:ext cx="4962087" cy="3222000"/>
          </a:xfrm>
        </p:spPr>
        <p:txBody>
          <a:bodyPr>
            <a:normAutofit/>
          </a:bodyPr>
          <a:lstStyle/>
          <a:p>
            <a:r>
              <a:rPr lang="en-US" dirty="0">
                <a:latin typeface="Patrick Hand" panose="00000500000000000000" pitchFamily="2" charset="0"/>
              </a:rPr>
              <a:t>The August unemployment rate in Schoharie County of 4.1% is lower than the NYS average of 4.4%</a:t>
            </a:r>
          </a:p>
          <a:p>
            <a:r>
              <a:rPr lang="en-US" b="0" i="0" dirty="0">
                <a:effectLst/>
                <a:latin typeface="Patrick Hand" panose="00000500000000000000" pitchFamily="2" charset="0"/>
              </a:rPr>
              <a:t>Unemployment Rate in Schoharie County, NY was 4.2% in July of 2024</a:t>
            </a:r>
          </a:p>
          <a:p>
            <a:r>
              <a:rPr lang="en-US" b="0" i="0" dirty="0">
                <a:effectLst/>
                <a:latin typeface="Patrick Hand" panose="00000500000000000000" pitchFamily="2" charset="0"/>
              </a:rPr>
              <a:t>Unemployment Rate in Schoharie County, NY reached a record high of 12.9% in April of 2020 and a record low of 2.8% in October of 2022. </a:t>
            </a:r>
          </a:p>
          <a:p>
            <a:pPr marL="0" indent="0">
              <a:buNone/>
            </a:pPr>
            <a:endParaRPr lang="en-US" dirty="0">
              <a:latin typeface="Patrick Hand" panose="00000500000000000000" pitchFamily="2" charset="0"/>
            </a:endParaRPr>
          </a:p>
        </p:txBody>
      </p:sp>
      <p:pic>
        <p:nvPicPr>
          <p:cNvPr id="7" name="Content Placeholder 6">
            <a:extLst>
              <a:ext uri="{FF2B5EF4-FFF2-40B4-BE49-F238E27FC236}">
                <a16:creationId xmlns:a16="http://schemas.microsoft.com/office/drawing/2014/main" id="{437C7841-29AC-0FDA-A501-E32354EA75D4}"/>
              </a:ext>
            </a:extLst>
          </p:cNvPr>
          <p:cNvPicPr>
            <a:picLocks noChangeAspect="1"/>
          </p:cNvPicPr>
          <p:nvPr/>
        </p:nvPicPr>
        <p:blipFill>
          <a:blip r:embed="rId2"/>
          <a:stretch>
            <a:fillRect/>
          </a:stretch>
        </p:blipFill>
        <p:spPr>
          <a:xfrm>
            <a:off x="5882569" y="2402308"/>
            <a:ext cx="6198399" cy="4028959"/>
          </a:xfrm>
          <a:prstGeom prst="rect">
            <a:avLst/>
          </a:prstGeom>
          <a:effectLst/>
        </p:spPr>
      </p:pic>
    </p:spTree>
    <p:extLst>
      <p:ext uri="{BB962C8B-B14F-4D97-AF65-F5344CB8AC3E}">
        <p14:creationId xmlns:p14="http://schemas.microsoft.com/office/powerpoint/2010/main" val="19267519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7794309-B501-427D-8C94-B2A683621F7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5</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0C32320A-E5E4-4F94-A6A8-99F134F5C339}"/>
              </a:ext>
            </a:extLst>
          </p:cNvPr>
          <p:cNvSpPr>
            <a:spLocks noGrp="1"/>
          </p:cNvSpPr>
          <p:nvPr>
            <p:ph type="title"/>
          </p:nvPr>
        </p:nvSpPr>
        <p:spPr>
          <a:xfrm>
            <a:off x="1930001" y="561558"/>
            <a:ext cx="7624197" cy="1400530"/>
          </a:xfrm>
        </p:spPr>
        <p:txBody>
          <a:bodyPr anchor="ctr">
            <a:normAutofit/>
          </a:bodyPr>
          <a:lstStyle/>
          <a:p>
            <a:r>
              <a:rPr lang="en-US" sz="3600" dirty="0">
                <a:solidFill>
                  <a:srgbClr val="FFFFFF"/>
                </a:solidFill>
                <a:latin typeface="Patrick Hand" panose="00000500000000000000" pitchFamily="2" charset="0"/>
              </a:rPr>
              <a:t>Overview of 2024 County Gov’t Operations  </a:t>
            </a:r>
          </a:p>
        </p:txBody>
      </p:sp>
      <p:sp>
        <p:nvSpPr>
          <p:cNvPr id="3" name="Content Placeholder 2">
            <a:extLst>
              <a:ext uri="{FF2B5EF4-FFF2-40B4-BE49-F238E27FC236}">
                <a16:creationId xmlns:a16="http://schemas.microsoft.com/office/drawing/2014/main" id="{372E1CC0-4567-4D1E-B432-33EC461F2E5A}"/>
              </a:ext>
            </a:extLst>
          </p:cNvPr>
          <p:cNvSpPr>
            <a:spLocks noGrp="1"/>
          </p:cNvSpPr>
          <p:nvPr>
            <p:ph idx="1"/>
          </p:nvPr>
        </p:nvSpPr>
        <p:spPr>
          <a:xfrm>
            <a:off x="1488473" y="2250579"/>
            <a:ext cx="10030456" cy="4357035"/>
          </a:xfrm>
        </p:spPr>
        <p:txBody>
          <a:bodyPr>
            <a:noAutofit/>
          </a:bodyPr>
          <a:lstStyle/>
          <a:p>
            <a:pPr>
              <a:buClr>
                <a:schemeClr val="tx2">
                  <a:lumMod val="60000"/>
                  <a:lumOff val="40000"/>
                </a:schemeClr>
              </a:buClr>
            </a:pPr>
            <a:r>
              <a:rPr lang="en-US" dirty="0">
                <a:latin typeface="Patrick Hand" panose="00000500000000000000" pitchFamily="2" charset="0"/>
              </a:rPr>
              <a:t>Munis Enterprise Resource Program (ERP) aimed to streamline county government financial management went Live in January 2024.</a:t>
            </a:r>
          </a:p>
          <a:p>
            <a:pPr>
              <a:buClr>
                <a:schemeClr val="tx2">
                  <a:lumMod val="60000"/>
                  <a:lumOff val="40000"/>
                </a:schemeClr>
              </a:buClr>
            </a:pPr>
            <a:r>
              <a:rPr lang="en-US" dirty="0">
                <a:latin typeface="Patrick Hand" panose="00000500000000000000" pitchFamily="2" charset="0"/>
              </a:rPr>
              <a:t>Economic Development Coordinator position was filled to bring focus to economic development as a key driver for growth in the county.</a:t>
            </a:r>
          </a:p>
          <a:p>
            <a:pPr lvl="1">
              <a:buClr>
                <a:schemeClr val="tx2">
                  <a:lumMod val="60000"/>
                  <a:lumOff val="40000"/>
                </a:schemeClr>
              </a:buClr>
            </a:pPr>
            <a:r>
              <a:rPr lang="en-US" dirty="0">
                <a:latin typeface="Patrick Hand" panose="00000500000000000000" pitchFamily="2" charset="0"/>
              </a:rPr>
              <a:t>The County Successfully submitted a grant application to NYS Municipal Infrastructure Program (MIP) to bring broadband to every address in Schoharie County. </a:t>
            </a:r>
          </a:p>
          <a:p>
            <a:pPr>
              <a:buClr>
                <a:schemeClr val="tx2">
                  <a:lumMod val="60000"/>
                  <a:lumOff val="40000"/>
                </a:schemeClr>
              </a:buClr>
            </a:pPr>
            <a:r>
              <a:rPr lang="en-US" dirty="0">
                <a:latin typeface="Patrick Hand" panose="00000500000000000000" pitchFamily="2" charset="0"/>
              </a:rPr>
              <a:t>Classification Study is ongoing to rationale pay scale and enhance salary parity across the various departments and agencies</a:t>
            </a:r>
            <a:r>
              <a:rPr lang="en-US" sz="1800" dirty="0">
                <a:latin typeface="Patrick Hand" panose="00000500000000000000" pitchFamily="2" charset="0"/>
              </a:rPr>
              <a:t>.</a:t>
            </a:r>
          </a:p>
          <a:p>
            <a:pPr>
              <a:buClr>
                <a:schemeClr val="tx2">
                  <a:lumMod val="60000"/>
                  <a:lumOff val="40000"/>
                </a:schemeClr>
              </a:buClr>
            </a:pPr>
            <a:r>
              <a:rPr lang="en-US" sz="1800" dirty="0">
                <a:latin typeface="Patrick Hand" panose="00000500000000000000" pitchFamily="2" charset="0"/>
              </a:rPr>
              <a:t>Working with </a:t>
            </a:r>
            <a:r>
              <a:rPr lang="en-US" sz="1800" dirty="0" err="1">
                <a:latin typeface="Patrick Hand" panose="00000500000000000000" pitchFamily="2" charset="0"/>
              </a:rPr>
              <a:t>Bonadio</a:t>
            </a:r>
            <a:r>
              <a:rPr lang="en-US" sz="1800" dirty="0">
                <a:latin typeface="Patrick Hand" panose="00000500000000000000" pitchFamily="2" charset="0"/>
              </a:rPr>
              <a:t> Group to develop a comprehensive  compliance program for the County. This is a first of such a plan for the County</a:t>
            </a:r>
          </a:p>
          <a:p>
            <a:pPr>
              <a:buClr>
                <a:schemeClr val="tx2">
                  <a:lumMod val="60000"/>
                  <a:lumOff val="40000"/>
                </a:schemeClr>
              </a:buClr>
            </a:pPr>
            <a:r>
              <a:rPr lang="en-US" dirty="0">
                <a:latin typeface="Patrick Hand" panose="00000500000000000000" pitchFamily="2" charset="0"/>
              </a:rPr>
              <a:t>Revamp of County Website is ongoing to enhance citizen engagement and participation in policymaking </a:t>
            </a:r>
          </a:p>
          <a:p>
            <a:pPr>
              <a:buClr>
                <a:schemeClr val="tx2">
                  <a:lumMod val="60000"/>
                  <a:lumOff val="40000"/>
                </a:schemeClr>
              </a:buClr>
            </a:pPr>
            <a:endParaRPr lang="en-US" sz="1800"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a:p>
            <a:pPr>
              <a:buClr>
                <a:schemeClr val="tx2">
                  <a:lumMod val="60000"/>
                  <a:lumOff val="40000"/>
                </a:schemeClr>
              </a:buClr>
            </a:pPr>
            <a:endParaRPr lang="en-US" dirty="0">
              <a:latin typeface="Patrick Hand" panose="00000500000000000000" pitchFamily="2" charset="0"/>
            </a:endParaRPr>
          </a:p>
        </p:txBody>
      </p:sp>
    </p:spTree>
    <p:extLst>
      <p:ext uri="{BB962C8B-B14F-4D97-AF65-F5344CB8AC3E}">
        <p14:creationId xmlns:p14="http://schemas.microsoft.com/office/powerpoint/2010/main" val="5914839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B02BF7-BF34-F989-A213-4981F7AFC35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26B5F0C-5753-B8EE-CBF9-9FD7865E5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5AF6AF20-3FD5-92B6-ADC7-D19F310D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F6BAE64-71D2-9E63-2591-EE4B7BFE8C2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6</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5D11B1B4-62DF-C368-4DF2-BB961028A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FBD04752-F7AB-2933-5B15-877158F24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BBEBE1C8-E16E-3313-F976-BEB8F61D5191}"/>
              </a:ext>
            </a:extLst>
          </p:cNvPr>
          <p:cNvSpPr>
            <a:spLocks noGrp="1"/>
          </p:cNvSpPr>
          <p:nvPr>
            <p:ph type="title"/>
          </p:nvPr>
        </p:nvSpPr>
        <p:spPr>
          <a:xfrm>
            <a:off x="1634132" y="442735"/>
            <a:ext cx="7735292" cy="1400530"/>
          </a:xfrm>
        </p:spPr>
        <p:txBody>
          <a:bodyPr anchor="ctr">
            <a:normAutofit/>
          </a:bodyPr>
          <a:lstStyle/>
          <a:p>
            <a:r>
              <a:rPr lang="en-US" sz="3600" dirty="0">
                <a:solidFill>
                  <a:srgbClr val="FFFFFF"/>
                </a:solidFill>
                <a:latin typeface="Patrick Hand" panose="00000500000000000000" pitchFamily="2" charset="0"/>
              </a:rPr>
              <a:t>Overview of 2024 County Gov’t Operations  </a:t>
            </a:r>
          </a:p>
        </p:txBody>
      </p:sp>
      <p:sp>
        <p:nvSpPr>
          <p:cNvPr id="3" name="Content Placeholder 2">
            <a:extLst>
              <a:ext uri="{FF2B5EF4-FFF2-40B4-BE49-F238E27FC236}">
                <a16:creationId xmlns:a16="http://schemas.microsoft.com/office/drawing/2014/main" id="{FA3430AA-FCEC-B3C5-E145-ADA01868F71B}"/>
              </a:ext>
            </a:extLst>
          </p:cNvPr>
          <p:cNvSpPr>
            <a:spLocks noGrp="1"/>
          </p:cNvSpPr>
          <p:nvPr>
            <p:ph idx="1"/>
          </p:nvPr>
        </p:nvSpPr>
        <p:spPr>
          <a:xfrm>
            <a:off x="1267277" y="2080911"/>
            <a:ext cx="9504362" cy="4399864"/>
          </a:xfrm>
        </p:spPr>
        <p:txBody>
          <a:bodyPr>
            <a:noAutofit/>
          </a:bodyPr>
          <a:lstStyle/>
          <a:p>
            <a:pPr>
              <a:buClr>
                <a:schemeClr val="tx2">
                  <a:lumMod val="60000"/>
                  <a:lumOff val="40000"/>
                </a:schemeClr>
              </a:buClr>
            </a:pPr>
            <a:r>
              <a:rPr lang="en-US" sz="1600" b="1" dirty="0">
                <a:latin typeface="Patrick Hand" panose="00000500000000000000" pitchFamily="2" charset="0"/>
              </a:rPr>
              <a:t>Munis</a:t>
            </a:r>
          </a:p>
          <a:p>
            <a:pPr lvl="1">
              <a:buClr>
                <a:schemeClr val="tx2">
                  <a:lumMod val="60000"/>
                  <a:lumOff val="40000"/>
                </a:schemeClr>
              </a:buClr>
            </a:pPr>
            <a:r>
              <a:rPr lang="en-US" sz="1400" dirty="0">
                <a:latin typeface="Patrick Hand" panose="00000500000000000000" pitchFamily="2" charset="0"/>
              </a:rPr>
              <a:t>Financial management module went Live in January 2024</a:t>
            </a:r>
          </a:p>
          <a:p>
            <a:pPr lvl="1">
              <a:buClr>
                <a:schemeClr val="tx2">
                  <a:lumMod val="60000"/>
                  <a:lumOff val="40000"/>
                </a:schemeClr>
              </a:buClr>
            </a:pPr>
            <a:r>
              <a:rPr lang="en-US" sz="1400" dirty="0">
                <a:latin typeface="Patrick Hand" panose="00000500000000000000" pitchFamily="2" charset="0"/>
              </a:rPr>
              <a:t>Payroll, August 2024 with first check from the new system on September 13</a:t>
            </a:r>
            <a:r>
              <a:rPr lang="en-US" sz="1400" baseline="30000" dirty="0">
                <a:latin typeface="Patrick Hand" panose="00000500000000000000" pitchFamily="2" charset="0"/>
              </a:rPr>
              <a:t>th</a:t>
            </a:r>
            <a:r>
              <a:rPr lang="en-US" sz="1400" dirty="0">
                <a:latin typeface="Patrick Hand" panose="00000500000000000000" pitchFamily="2" charset="0"/>
              </a:rPr>
              <a:t>.</a:t>
            </a:r>
          </a:p>
          <a:p>
            <a:pPr lvl="1">
              <a:buClr>
                <a:schemeClr val="tx2">
                  <a:lumMod val="60000"/>
                  <a:lumOff val="40000"/>
                </a:schemeClr>
              </a:buClr>
            </a:pPr>
            <a:r>
              <a:rPr lang="en-US" sz="1400" dirty="0">
                <a:latin typeface="Patrick Hand" panose="00000500000000000000" pitchFamily="2" charset="0"/>
              </a:rPr>
              <a:t>Payment Processing &amp; Advance Scheduling is scheduled, and we anticipate going live before end of first quarter 2025.</a:t>
            </a:r>
          </a:p>
          <a:p>
            <a:pPr lvl="1">
              <a:buClr>
                <a:schemeClr val="tx2">
                  <a:lumMod val="60000"/>
                  <a:lumOff val="40000"/>
                </a:schemeClr>
              </a:buClr>
            </a:pPr>
            <a:r>
              <a:rPr lang="en-US" sz="1400" dirty="0">
                <a:latin typeface="Patrick Hand" panose="00000500000000000000" pitchFamily="2" charset="0"/>
              </a:rPr>
              <a:t>We still rely on old check printing system to print some checks.</a:t>
            </a:r>
          </a:p>
          <a:p>
            <a:pPr lvl="1">
              <a:buClr>
                <a:schemeClr val="tx2">
                  <a:lumMod val="60000"/>
                  <a:lumOff val="40000"/>
                </a:schemeClr>
              </a:buClr>
            </a:pPr>
            <a:r>
              <a:rPr lang="en-US" sz="1400" dirty="0">
                <a:latin typeface="Patrick Hand" panose="00000500000000000000" pitchFamily="2" charset="0"/>
              </a:rPr>
              <a:t>As of July, we have utilized the inhouse system to print over 1,000 checks.</a:t>
            </a:r>
          </a:p>
          <a:p>
            <a:pPr lvl="1">
              <a:buClr>
                <a:schemeClr val="tx2">
                  <a:lumMod val="60000"/>
                  <a:lumOff val="40000"/>
                </a:schemeClr>
              </a:buClr>
            </a:pPr>
            <a:r>
              <a:rPr lang="en-US" sz="1400" dirty="0">
                <a:latin typeface="Patrick Hand" panose="00000500000000000000" pitchFamily="2" charset="0"/>
              </a:rPr>
              <a:t>The inhouse system will be switched off by end of this year and working with Munis to create upload to ensure the County fully transitions to the ERP.</a:t>
            </a:r>
          </a:p>
          <a:p>
            <a:pPr lvl="1">
              <a:buClr>
                <a:schemeClr val="tx2">
                  <a:lumMod val="60000"/>
                  <a:lumOff val="40000"/>
                </a:schemeClr>
              </a:buClr>
            </a:pPr>
            <a:r>
              <a:rPr lang="en-US" sz="1400" dirty="0">
                <a:latin typeface="Patrick Hand" panose="00000500000000000000" pitchFamily="2" charset="0"/>
              </a:rPr>
              <a:t>2025 Budget was largely processed in Munis. </a:t>
            </a:r>
          </a:p>
          <a:p>
            <a:pPr lvl="2">
              <a:buClr>
                <a:schemeClr val="tx2">
                  <a:lumMod val="60000"/>
                  <a:lumOff val="40000"/>
                </a:schemeClr>
              </a:buClr>
            </a:pPr>
            <a:r>
              <a:rPr lang="en-US" sz="1200" dirty="0">
                <a:latin typeface="Patrick Hand" panose="00000500000000000000" pitchFamily="2" charset="0"/>
              </a:rPr>
              <a:t>Payroll projections were manually imputed in the new system</a:t>
            </a:r>
          </a:p>
          <a:p>
            <a:pPr lvl="1">
              <a:buClr>
                <a:schemeClr val="tx2">
                  <a:lumMod val="60000"/>
                  <a:lumOff val="40000"/>
                </a:schemeClr>
              </a:buClr>
            </a:pPr>
            <a:r>
              <a:rPr lang="en-US" sz="1400" dirty="0">
                <a:latin typeface="Patrick Hand" panose="00000500000000000000" pitchFamily="2" charset="0"/>
              </a:rPr>
              <a:t>Bank reconciliation is still done manually.</a:t>
            </a:r>
          </a:p>
          <a:p>
            <a:pPr lvl="1">
              <a:buClr>
                <a:schemeClr val="tx2">
                  <a:lumMod val="60000"/>
                  <a:lumOff val="40000"/>
                </a:schemeClr>
              </a:buClr>
            </a:pPr>
            <a:r>
              <a:rPr lang="en-US" sz="1400" dirty="0">
                <a:latin typeface="Patrick Hand" panose="00000500000000000000" pitchFamily="2" charset="0"/>
              </a:rPr>
              <a:t>Human Capital will be fully rolled out by end of Q1 2025. It is expected that all employee evaluations, employee safety and all other operational needs will be fully automated in Munis.</a:t>
            </a:r>
          </a:p>
          <a:p>
            <a:pPr lvl="2">
              <a:buClr>
                <a:schemeClr val="tx2">
                  <a:lumMod val="60000"/>
                  <a:lumOff val="40000"/>
                </a:schemeClr>
              </a:buClr>
            </a:pPr>
            <a:r>
              <a:rPr lang="en-US" sz="1200" dirty="0">
                <a:latin typeface="Patrick Hand" panose="00000500000000000000" pitchFamily="2" charset="0"/>
              </a:rPr>
              <a:t>Employee self service is also expected to be fully rolled out at the same time.</a:t>
            </a:r>
          </a:p>
          <a:p>
            <a:pPr marL="457200" lvl="1" indent="0">
              <a:buClr>
                <a:schemeClr val="tx2">
                  <a:lumMod val="60000"/>
                  <a:lumOff val="40000"/>
                </a:schemeClr>
              </a:buClr>
              <a:buNone/>
            </a:pPr>
            <a:endParaRPr lang="en-US" sz="1400" dirty="0">
              <a:latin typeface="Patrick Hand" panose="00000500000000000000" pitchFamily="2" charset="0"/>
            </a:endParaRPr>
          </a:p>
          <a:p>
            <a:pPr lvl="1">
              <a:buClr>
                <a:schemeClr val="tx2">
                  <a:lumMod val="60000"/>
                  <a:lumOff val="40000"/>
                </a:schemeClr>
              </a:buClr>
            </a:pPr>
            <a:endParaRPr lang="en-US" sz="1400" b="1" dirty="0">
              <a:latin typeface="Patrick Hand" panose="00000500000000000000" pitchFamily="2" charset="0"/>
            </a:endParaRPr>
          </a:p>
          <a:p>
            <a:pPr lvl="1">
              <a:buClr>
                <a:schemeClr val="tx2">
                  <a:lumMod val="60000"/>
                  <a:lumOff val="40000"/>
                </a:schemeClr>
              </a:buClr>
            </a:pPr>
            <a:endParaRPr lang="en-US" sz="1400" b="1" dirty="0">
              <a:latin typeface="Patrick Hand" panose="00000500000000000000" pitchFamily="2" charset="0"/>
            </a:endParaRPr>
          </a:p>
          <a:p>
            <a:pPr lvl="1">
              <a:buClr>
                <a:schemeClr val="tx2">
                  <a:lumMod val="60000"/>
                  <a:lumOff val="40000"/>
                </a:schemeClr>
              </a:buClr>
            </a:pPr>
            <a:endParaRPr lang="en-US" sz="1200" b="1" dirty="0">
              <a:latin typeface="Patrick Hand" panose="00000500000000000000" pitchFamily="2" charset="0"/>
            </a:endParaRPr>
          </a:p>
          <a:p>
            <a:pPr>
              <a:buClr>
                <a:schemeClr val="tx2">
                  <a:lumMod val="60000"/>
                  <a:lumOff val="40000"/>
                </a:schemeClr>
              </a:buClr>
            </a:pPr>
            <a:endParaRPr lang="en-US" sz="1600" b="1" dirty="0">
              <a:latin typeface="Patrick Hand" panose="00000500000000000000" pitchFamily="2" charset="0"/>
            </a:endParaRPr>
          </a:p>
        </p:txBody>
      </p:sp>
    </p:spTree>
    <p:extLst>
      <p:ext uri="{BB962C8B-B14F-4D97-AF65-F5344CB8AC3E}">
        <p14:creationId xmlns:p14="http://schemas.microsoft.com/office/powerpoint/2010/main" val="386699363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63AF50B-A107-9375-B319-63F54D654971}"/>
              </a:ext>
            </a:extLst>
          </p:cNvPr>
          <p:cNvPicPr>
            <a:picLocks noChangeAspect="1"/>
          </p:cNvPicPr>
          <p:nvPr/>
        </p:nvPicPr>
        <p:blipFill>
          <a:blip r:embed="rId7"/>
          <a:srcRect l="16889" r="1" b="1"/>
          <a:stretch/>
        </p:blipFill>
        <p:spPr>
          <a:xfrm>
            <a:off x="20" y="10"/>
            <a:ext cx="12191980" cy="6857990"/>
          </a:xfrm>
          <a:prstGeom prst="rect">
            <a:avLst/>
          </a:prstGeom>
        </p:spPr>
      </p:pic>
    </p:spTree>
    <p:extLst>
      <p:ext uri="{BB962C8B-B14F-4D97-AF65-F5344CB8AC3E}">
        <p14:creationId xmlns:p14="http://schemas.microsoft.com/office/powerpoint/2010/main" val="28356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3" name="Rectangle 22">
            <a:extLst>
              <a:ext uri="{FF2B5EF4-FFF2-40B4-BE49-F238E27FC236}">
                <a16:creationId xmlns:a16="http://schemas.microsoft.com/office/drawing/2014/main" id="{B0487C8F-7D6C-4EAF-A9A5-45D8E94FC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78DA0F-394A-417D-892B-8253831A2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able&#10;&#10;Description automatically generated">
            <a:extLst>
              <a:ext uri="{FF2B5EF4-FFF2-40B4-BE49-F238E27FC236}">
                <a16:creationId xmlns:a16="http://schemas.microsoft.com/office/drawing/2014/main" id="{E94052FA-B0BD-3A60-9CE5-094DBE670DCC}"/>
              </a:ext>
            </a:extLst>
          </p:cNvPr>
          <p:cNvPicPr>
            <a:picLocks noChangeAspect="1"/>
          </p:cNvPicPr>
          <p:nvPr/>
        </p:nvPicPr>
        <p:blipFill>
          <a:blip r:embed="rId6"/>
          <a:stretch>
            <a:fillRect/>
          </a:stretch>
        </p:blipFill>
        <p:spPr>
          <a:xfrm>
            <a:off x="643467" y="975361"/>
            <a:ext cx="10905066" cy="4907278"/>
          </a:xfrm>
          <a:prstGeom prst="rect">
            <a:avLst/>
          </a:prstGeom>
        </p:spPr>
      </p:pic>
      <p:sp>
        <p:nvSpPr>
          <p:cNvPr id="4" name="Slide Number Placeholder 3">
            <a:extLst>
              <a:ext uri="{FF2B5EF4-FFF2-40B4-BE49-F238E27FC236}">
                <a16:creationId xmlns:a16="http://schemas.microsoft.com/office/drawing/2014/main" id="{AB56B690-64DD-98C4-BF0F-9D2895173B6C}"/>
              </a:ext>
            </a:extLst>
          </p:cNvPr>
          <p:cNvSpPr>
            <a:spLocks noGrp="1"/>
          </p:cNvSpPr>
          <p:nvPr>
            <p:ph type="sldNum" sz="quarter" idx="12"/>
          </p:nvPr>
        </p:nvSpPr>
        <p:spPr>
          <a:xfrm>
            <a:off x="10710334" y="6388946"/>
            <a:ext cx="838199" cy="304801"/>
          </a:xfrm>
        </p:spPr>
        <p:txBody>
          <a:bodyPr vert="horz" lIns="91440" tIns="45720" rIns="91440" bIns="45720" rtlCol="0" anchor="t">
            <a:normAutofit/>
          </a:bodyPr>
          <a:lstStyle/>
          <a:p>
            <a:pPr algn="r">
              <a:spcAft>
                <a:spcPts val="600"/>
              </a:spcAft>
            </a:pPr>
            <a:fld id="{9A7807E9-9549-477B-AD48-A62D798F6328}" type="slidenum">
              <a:rPr lang="en-US" sz="1100">
                <a:solidFill>
                  <a:srgbClr val="FFFFFF"/>
                </a:solidFill>
              </a:rPr>
              <a:pPr algn="r">
                <a:spcAft>
                  <a:spcPts val="600"/>
                </a:spcAft>
              </a:pPr>
              <a:t>8</a:t>
            </a:fld>
            <a:endParaRPr lang="en-US" sz="1100">
              <a:solidFill>
                <a:srgbClr val="FFFFFF"/>
              </a:solidFill>
            </a:endParaRPr>
          </a:p>
        </p:txBody>
      </p:sp>
    </p:spTree>
    <p:extLst>
      <p:ext uri="{BB962C8B-B14F-4D97-AF65-F5344CB8AC3E}">
        <p14:creationId xmlns:p14="http://schemas.microsoft.com/office/powerpoint/2010/main" val="129441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93D1B1-C2EC-FFB8-D9A4-DB206271FCE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2D82061-AEB9-9C5A-931A-9CCCF07A4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67EA14CD-9D71-2889-E256-3B209CD74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4F965C1-0D9A-6900-AAB9-3A56FB2C9A67}"/>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9A7807E9-9549-477B-AD48-A62D798F632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9</a:t>
            </a:fld>
            <a:endParaRPr kumimoji="0" lang="en-US" sz="2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24" name="Freeform 7">
            <a:extLst>
              <a:ext uri="{FF2B5EF4-FFF2-40B4-BE49-F238E27FC236}">
                <a16:creationId xmlns:a16="http://schemas.microsoft.com/office/drawing/2014/main" id="{183343B4-EF0E-EC29-7D70-6CCC28C4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FBBE6982-EC51-361A-B38B-CBB9B737F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31B4DBD0-1633-4539-BAD2-02AB1D8DC2FE}"/>
              </a:ext>
            </a:extLst>
          </p:cNvPr>
          <p:cNvSpPr>
            <a:spLocks noGrp="1"/>
          </p:cNvSpPr>
          <p:nvPr>
            <p:ph type="title"/>
          </p:nvPr>
        </p:nvSpPr>
        <p:spPr>
          <a:xfrm>
            <a:off x="1767632" y="295729"/>
            <a:ext cx="7769475" cy="1400530"/>
          </a:xfrm>
        </p:spPr>
        <p:txBody>
          <a:bodyPr anchor="ctr">
            <a:normAutofit/>
          </a:bodyPr>
          <a:lstStyle/>
          <a:p>
            <a:r>
              <a:rPr lang="en-US" sz="3600" dirty="0">
                <a:solidFill>
                  <a:srgbClr val="FFFFFF"/>
                </a:solidFill>
                <a:latin typeface="Patrick Hand" panose="00000500000000000000" pitchFamily="2" charset="0"/>
              </a:rPr>
              <a:t>Overview of 2024 County Gov’t Operations  </a:t>
            </a:r>
          </a:p>
        </p:txBody>
      </p:sp>
      <p:sp>
        <p:nvSpPr>
          <p:cNvPr id="3" name="Content Placeholder 2">
            <a:extLst>
              <a:ext uri="{FF2B5EF4-FFF2-40B4-BE49-F238E27FC236}">
                <a16:creationId xmlns:a16="http://schemas.microsoft.com/office/drawing/2014/main" id="{992C44E0-F638-FF2C-A950-F925712CC64D}"/>
              </a:ext>
            </a:extLst>
          </p:cNvPr>
          <p:cNvSpPr>
            <a:spLocks noGrp="1"/>
          </p:cNvSpPr>
          <p:nvPr>
            <p:ph idx="1"/>
          </p:nvPr>
        </p:nvSpPr>
        <p:spPr>
          <a:xfrm>
            <a:off x="876300" y="2252292"/>
            <a:ext cx="11029949" cy="4399864"/>
          </a:xfrm>
        </p:spPr>
        <p:txBody>
          <a:bodyPr>
            <a:noAutofit/>
          </a:bodyPr>
          <a:lstStyle/>
          <a:p>
            <a:pPr>
              <a:buClr>
                <a:schemeClr val="tx2">
                  <a:lumMod val="60000"/>
                  <a:lumOff val="40000"/>
                </a:schemeClr>
              </a:buClr>
            </a:pPr>
            <a:r>
              <a:rPr lang="en-US" sz="2800" b="1" dirty="0" err="1">
                <a:latin typeface="Patrick Hand" panose="00000500000000000000" pitchFamily="2" charset="0"/>
              </a:rPr>
              <a:t>DiscoverEGOV</a:t>
            </a:r>
            <a:r>
              <a:rPr lang="en-US" sz="2800" b="1" dirty="0">
                <a:latin typeface="Patrick Hand" panose="00000500000000000000" pitchFamily="2" charset="0"/>
              </a:rPr>
              <a:t> - </a:t>
            </a:r>
            <a:r>
              <a:rPr lang="en-US" sz="2800" b="1" dirty="0" err="1">
                <a:latin typeface="Patrick Hand" panose="00000500000000000000" pitchFamily="2" charset="0"/>
              </a:rPr>
              <a:t>NeoGov</a:t>
            </a:r>
            <a:endParaRPr lang="en-US" sz="2800" b="1" dirty="0">
              <a:latin typeface="Patrick Hand" panose="00000500000000000000" pitchFamily="2" charset="0"/>
            </a:endParaRPr>
          </a:p>
          <a:p>
            <a:pPr lvl="1">
              <a:buClr>
                <a:schemeClr val="tx2">
                  <a:lumMod val="60000"/>
                  <a:lumOff val="40000"/>
                </a:schemeClr>
              </a:buClr>
            </a:pPr>
            <a:r>
              <a:rPr lang="en-US" sz="2400" dirty="0">
                <a:latin typeface="Patrick Hand" panose="00000500000000000000" pitchFamily="2" charset="0"/>
              </a:rPr>
              <a:t>Delayed implementation of Civil Service Software </a:t>
            </a:r>
          </a:p>
          <a:p>
            <a:pPr lvl="1">
              <a:buClr>
                <a:schemeClr val="tx2">
                  <a:lumMod val="60000"/>
                  <a:lumOff val="40000"/>
                </a:schemeClr>
              </a:buClr>
            </a:pPr>
            <a:r>
              <a:rPr lang="en-US" sz="2400" dirty="0">
                <a:latin typeface="Patrick Hand" panose="00000500000000000000" pitchFamily="2" charset="0"/>
              </a:rPr>
              <a:t>Expected to go live by December 2024 </a:t>
            </a:r>
          </a:p>
          <a:p>
            <a:pPr lvl="1">
              <a:buClr>
                <a:schemeClr val="tx2">
                  <a:lumMod val="60000"/>
                  <a:lumOff val="40000"/>
                </a:schemeClr>
              </a:buClr>
            </a:pPr>
            <a:r>
              <a:rPr lang="en-US" sz="2400" dirty="0">
                <a:latin typeface="Patrick Hand" panose="00000500000000000000" pitchFamily="2" charset="0"/>
              </a:rPr>
              <a:t>The Tool will enhance and make efficient the operation of the personal office and their interaction with all other municipalities, schools and other local government agencies that we support. </a:t>
            </a:r>
          </a:p>
          <a:p>
            <a:pPr lvl="1">
              <a:buClr>
                <a:schemeClr val="tx2">
                  <a:lumMod val="60000"/>
                  <a:lumOff val="40000"/>
                </a:schemeClr>
              </a:buClr>
            </a:pPr>
            <a:r>
              <a:rPr lang="en-US" sz="2400" dirty="0">
                <a:latin typeface="Patrick Hand" panose="00000500000000000000" pitchFamily="2" charset="0"/>
              </a:rPr>
              <a:t>Schoharie county will have the capacity for job seekers to apply for open positions and reduce the duplication of data entry that has existed in the county for many years </a:t>
            </a:r>
          </a:p>
          <a:p>
            <a:pPr lvl="1">
              <a:buClr>
                <a:schemeClr val="tx2">
                  <a:lumMod val="60000"/>
                  <a:lumOff val="40000"/>
                </a:schemeClr>
              </a:buClr>
            </a:pPr>
            <a:r>
              <a:rPr lang="en-US" sz="2400" dirty="0">
                <a:latin typeface="Patrick Hand" panose="00000500000000000000" pitchFamily="2" charset="0"/>
              </a:rPr>
              <a:t>All other civil service activities will be desegregated to improve efficiency.</a:t>
            </a:r>
          </a:p>
          <a:p>
            <a:pPr lvl="1">
              <a:buClr>
                <a:schemeClr val="tx2">
                  <a:lumMod val="60000"/>
                  <a:lumOff val="40000"/>
                </a:schemeClr>
              </a:buClr>
            </a:pPr>
            <a:endParaRPr lang="en-US" sz="2400" dirty="0">
              <a:latin typeface="Patrick Hand" panose="00000500000000000000" pitchFamily="2" charset="0"/>
            </a:endParaRPr>
          </a:p>
          <a:p>
            <a:pPr lvl="1">
              <a:buClr>
                <a:schemeClr val="tx2">
                  <a:lumMod val="60000"/>
                  <a:lumOff val="40000"/>
                </a:schemeClr>
              </a:buClr>
            </a:pPr>
            <a:endParaRPr lang="en-US" sz="2400" dirty="0">
              <a:latin typeface="Patrick Hand" panose="00000500000000000000" pitchFamily="2" charset="0"/>
            </a:endParaRPr>
          </a:p>
          <a:p>
            <a:pPr lvl="1">
              <a:buClr>
                <a:schemeClr val="tx2">
                  <a:lumMod val="60000"/>
                  <a:lumOff val="40000"/>
                </a:schemeClr>
              </a:buClr>
            </a:pPr>
            <a:endParaRPr lang="en-US" sz="2400" dirty="0">
              <a:latin typeface="Patrick Hand" panose="00000500000000000000" pitchFamily="2" charset="0"/>
            </a:endParaRPr>
          </a:p>
          <a:p>
            <a:pPr lvl="1">
              <a:buClr>
                <a:schemeClr val="tx2">
                  <a:lumMod val="60000"/>
                  <a:lumOff val="40000"/>
                </a:schemeClr>
              </a:buClr>
            </a:pPr>
            <a:endParaRPr lang="en-US" sz="2400" dirty="0">
              <a:latin typeface="Patrick Hand" panose="00000500000000000000" pitchFamily="2" charset="0"/>
            </a:endParaRPr>
          </a:p>
          <a:p>
            <a:pPr lvl="1">
              <a:buClr>
                <a:schemeClr val="tx2">
                  <a:lumMod val="60000"/>
                  <a:lumOff val="40000"/>
                </a:schemeClr>
              </a:buClr>
            </a:pPr>
            <a:endParaRPr lang="en-US" sz="2400" dirty="0">
              <a:latin typeface="Patrick Hand" panose="00000500000000000000" pitchFamily="2" charset="0"/>
            </a:endParaRPr>
          </a:p>
          <a:p>
            <a:pPr lvl="1">
              <a:buClr>
                <a:schemeClr val="tx2">
                  <a:lumMod val="60000"/>
                  <a:lumOff val="40000"/>
                </a:schemeClr>
              </a:buClr>
            </a:pPr>
            <a:endParaRPr lang="en-US" sz="2400" dirty="0">
              <a:latin typeface="Patrick Hand" panose="00000500000000000000" pitchFamily="2" charset="0"/>
            </a:endParaRPr>
          </a:p>
          <a:p>
            <a:pPr>
              <a:buClr>
                <a:schemeClr val="tx2">
                  <a:lumMod val="60000"/>
                  <a:lumOff val="40000"/>
                </a:schemeClr>
              </a:buClr>
            </a:pPr>
            <a:endParaRPr lang="en-US" sz="2400" dirty="0">
              <a:latin typeface="Patrick Hand" panose="00000500000000000000" pitchFamily="2" charset="0"/>
            </a:endParaRPr>
          </a:p>
        </p:txBody>
      </p:sp>
    </p:spTree>
    <p:extLst>
      <p:ext uri="{BB962C8B-B14F-4D97-AF65-F5344CB8AC3E}">
        <p14:creationId xmlns:p14="http://schemas.microsoft.com/office/powerpoint/2010/main" val="336834576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25961</TotalTime>
  <Words>2897</Words>
  <Application>Microsoft Office PowerPoint</Application>
  <PresentationFormat>Widescreen</PresentationFormat>
  <Paragraphs>792</Paragraphs>
  <Slides>37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Patrick Hand</vt:lpstr>
      <vt:lpstr>Wingdings 3</vt:lpstr>
      <vt:lpstr>Ion</vt:lpstr>
      <vt:lpstr>2025 Tentative Budget</vt:lpstr>
      <vt:lpstr>The Economy </vt:lpstr>
      <vt:lpstr>Inflation </vt:lpstr>
      <vt:lpstr>Unemployment </vt:lpstr>
      <vt:lpstr>Overview of 2024 County Gov’t Operations  </vt:lpstr>
      <vt:lpstr>Overview of 2024 County Gov’t Operations  </vt:lpstr>
      <vt:lpstr>PowerPoint Presentation</vt:lpstr>
      <vt:lpstr>PowerPoint Presentation</vt:lpstr>
      <vt:lpstr>Overview of 2024 County Gov’t Operations  </vt:lpstr>
      <vt:lpstr>PowerPoint Presentation</vt:lpstr>
      <vt:lpstr>2024 Cost Drivers   </vt:lpstr>
      <vt:lpstr>Personnel &amp; Benefit</vt:lpstr>
      <vt:lpstr>Health Insurance  </vt:lpstr>
      <vt:lpstr>2024 Fund Expenditure  Comparison</vt:lpstr>
      <vt:lpstr>Restoring Fiscal Stability Depends on A Full Economic Recovery</vt:lpstr>
      <vt:lpstr>The Board Drives Economic Growth By Keeping the Levy Low</vt:lpstr>
      <vt:lpstr>2025 Budget Summary  </vt:lpstr>
      <vt:lpstr>2025 Budget Goals</vt:lpstr>
      <vt:lpstr>2025 Tentative Budget: Highlights &amp; Summary</vt:lpstr>
      <vt:lpstr>Budget Overview</vt:lpstr>
      <vt:lpstr>Property Tax Levy</vt:lpstr>
      <vt:lpstr>2025 “Current Services” Budget  </vt:lpstr>
      <vt:lpstr>Appropriation Summary</vt:lpstr>
      <vt:lpstr>Revenue summary </vt:lpstr>
      <vt:lpstr>Tentative Budget Proposes Levy Increase of 2.6%</vt:lpstr>
      <vt:lpstr>2025 “Current Services” Budget  </vt:lpstr>
      <vt:lpstr>Sales Tax Revenue Projections</vt:lpstr>
      <vt:lpstr>Tentative Budget Projects Significant Sales Tax Increase</vt:lpstr>
      <vt:lpstr>PowerPoint Presentation</vt:lpstr>
      <vt:lpstr>Fund Balance &amp; Legacy Debt  Overview  </vt:lpstr>
      <vt:lpstr>PowerPoint Presentation</vt:lpstr>
      <vt:lpstr>ARPA </vt:lpstr>
      <vt:lpstr>Key Decisions by the Board towards 2025  </vt:lpstr>
      <vt:lpstr>PowerPoint Presentation</vt:lpstr>
      <vt:lpstr>Achieving Long-Term Sustainable Financial Future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Financial Update</dc:title>
  <dc:creator>Fonda Chronis</dc:creator>
  <cp:lastModifiedBy>Hunt Sarah</cp:lastModifiedBy>
  <cp:revision>155</cp:revision>
  <cp:lastPrinted>2023-10-18T19:22:27Z</cp:lastPrinted>
  <dcterms:created xsi:type="dcterms:W3CDTF">2020-08-17T14:53:23Z</dcterms:created>
  <dcterms:modified xsi:type="dcterms:W3CDTF">2024-10-17T19:13:41Z</dcterms:modified>
</cp:coreProperties>
</file>